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6" r:id="rId1"/>
  </p:sldMasterIdLst>
  <p:notesMasterIdLst>
    <p:notesMasterId r:id="rId29"/>
  </p:notesMasterIdLst>
  <p:handoutMasterIdLst>
    <p:handoutMasterId r:id="rId30"/>
  </p:handoutMasterIdLst>
  <p:sldIdLst>
    <p:sldId id="542" r:id="rId2"/>
    <p:sldId id="570" r:id="rId3"/>
    <p:sldId id="558" r:id="rId4"/>
    <p:sldId id="582" r:id="rId5"/>
    <p:sldId id="562" r:id="rId6"/>
    <p:sldId id="559" r:id="rId7"/>
    <p:sldId id="564" r:id="rId8"/>
    <p:sldId id="535" r:id="rId9"/>
    <p:sldId id="565" r:id="rId10"/>
    <p:sldId id="560" r:id="rId11"/>
    <p:sldId id="561" r:id="rId12"/>
    <p:sldId id="545" r:id="rId13"/>
    <p:sldId id="566" r:id="rId14"/>
    <p:sldId id="567" r:id="rId15"/>
    <p:sldId id="568" r:id="rId16"/>
    <p:sldId id="569" r:id="rId17"/>
    <p:sldId id="550" r:id="rId18"/>
    <p:sldId id="548" r:id="rId19"/>
    <p:sldId id="549" r:id="rId20"/>
    <p:sldId id="552" r:id="rId21"/>
    <p:sldId id="553" r:id="rId22"/>
    <p:sldId id="554" r:id="rId23"/>
    <p:sldId id="583" r:id="rId24"/>
    <p:sldId id="584" r:id="rId25"/>
    <p:sldId id="585" r:id="rId26"/>
    <p:sldId id="586" r:id="rId27"/>
    <p:sldId id="557" r:id="rId28"/>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256">
          <p15:clr>
            <a:srgbClr val="A4A3A4"/>
          </p15:clr>
        </p15:guide>
        <p15:guide id="2" pos="292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iam james" initials="wj" lastIdx="1" clrIdx="0">
    <p:extLst>
      <p:ext uri="{19B8F6BF-5375-455C-9EA6-DF929625EA0E}">
        <p15:presenceInfo xmlns:p15="http://schemas.microsoft.com/office/powerpoint/2012/main" userId="2e089c999644bf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99CC"/>
    <a:srgbClr val="4A452A"/>
    <a:srgbClr val="FF0000"/>
    <a:srgbClr val="00B0F0"/>
    <a:srgbClr val="003366"/>
    <a:srgbClr val="006666"/>
    <a:srgbClr val="006600"/>
    <a:srgbClr val="008080"/>
    <a:srgbClr val="1E1C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63" autoAdjust="0"/>
    <p:restoredTop sz="94660" autoAdjust="0"/>
  </p:normalViewPr>
  <p:slideViewPr>
    <p:cSldViewPr>
      <p:cViewPr varScale="1">
        <p:scale>
          <a:sx n="73" d="100"/>
          <a:sy n="73" d="100"/>
        </p:scale>
        <p:origin x="84" y="174"/>
      </p:cViewPr>
      <p:guideLst>
        <p:guide orient="horz" pos="2256"/>
        <p:guide pos="2928"/>
      </p:guideLst>
    </p:cSldViewPr>
  </p:slideViewPr>
  <p:outlineViewPr>
    <p:cViewPr>
      <p:scale>
        <a:sx n="33" d="100"/>
        <a:sy n="33" d="100"/>
      </p:scale>
      <p:origin x="0" y="-8406"/>
    </p:cViewPr>
  </p:outlineViewPr>
  <p:notesTextViewPr>
    <p:cViewPr>
      <p:scale>
        <a:sx n="100" d="100"/>
        <a:sy n="100" d="100"/>
      </p:scale>
      <p:origin x="0" y="0"/>
    </p:cViewPr>
  </p:notesTextViewPr>
  <p:sorterViewPr>
    <p:cViewPr varScale="1">
      <p:scale>
        <a:sx n="100" d="100"/>
        <a:sy n="100" d="100"/>
      </p:scale>
      <p:origin x="0" y="-510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hdr" sz="quarter"/>
          </p:nvPr>
        </p:nvSpPr>
        <p:spPr bwMode="auto">
          <a:xfrm>
            <a:off x="0" y="0"/>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t" anchorCtr="0" compatLnSpc="1">
            <a:prstTxWarp prst="textNoShape">
              <a:avLst/>
            </a:prstTxWarp>
          </a:bodyPr>
          <a:lstStyle>
            <a:lvl1pPr defTabSz="966621" eaLnBrk="1" hangingPunct="1">
              <a:defRPr sz="1200">
                <a:latin typeface="Arial" charset="0"/>
                <a:ea typeface="ＭＳ Ｐゴシック" charset="0"/>
                <a:cs typeface="+mn-cs"/>
              </a:defRPr>
            </a:lvl1pPr>
          </a:lstStyle>
          <a:p>
            <a:pPr>
              <a:defRPr/>
            </a:pPr>
            <a:endParaRPr lang="en-US"/>
          </a:p>
        </p:txBody>
      </p:sp>
      <p:sp>
        <p:nvSpPr>
          <p:cNvPr id="217091" name="Rectangle 3"/>
          <p:cNvSpPr>
            <a:spLocks noGrp="1" noChangeArrowheads="1"/>
          </p:cNvSpPr>
          <p:nvPr>
            <p:ph type="dt" sz="quarter" idx="1"/>
          </p:nvPr>
        </p:nvSpPr>
        <p:spPr bwMode="auto">
          <a:xfrm>
            <a:off x="4144617" y="0"/>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t" anchorCtr="0" compatLnSpc="1">
            <a:prstTxWarp prst="textNoShape">
              <a:avLst/>
            </a:prstTxWarp>
          </a:bodyPr>
          <a:lstStyle>
            <a:lvl1pPr algn="r" defTabSz="966621" eaLnBrk="1" hangingPunct="1">
              <a:defRPr sz="1200">
                <a:latin typeface="Arial" charset="0"/>
                <a:ea typeface="ＭＳ Ｐゴシック" charset="0"/>
                <a:cs typeface="+mn-cs"/>
              </a:defRPr>
            </a:lvl1pPr>
          </a:lstStyle>
          <a:p>
            <a:pPr>
              <a:defRPr/>
            </a:pPr>
            <a:endParaRPr lang="en-US"/>
          </a:p>
        </p:txBody>
      </p:sp>
      <p:sp>
        <p:nvSpPr>
          <p:cNvPr id="217092" name="Rectangle 4"/>
          <p:cNvSpPr>
            <a:spLocks noGrp="1" noChangeArrowheads="1"/>
          </p:cNvSpPr>
          <p:nvPr>
            <p:ph type="ftr" sz="quarter" idx="2"/>
          </p:nvPr>
        </p:nvSpPr>
        <p:spPr bwMode="auto">
          <a:xfrm>
            <a:off x="0" y="9119173"/>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b" anchorCtr="0" compatLnSpc="1">
            <a:prstTxWarp prst="textNoShape">
              <a:avLst/>
            </a:prstTxWarp>
          </a:bodyPr>
          <a:lstStyle>
            <a:lvl1pPr defTabSz="966621" eaLnBrk="1" hangingPunct="1">
              <a:defRPr sz="1200">
                <a:latin typeface="Arial" charset="0"/>
                <a:ea typeface="ＭＳ Ｐゴシック" charset="0"/>
                <a:cs typeface="+mn-cs"/>
              </a:defRPr>
            </a:lvl1pPr>
          </a:lstStyle>
          <a:p>
            <a:pPr>
              <a:defRPr/>
            </a:pPr>
            <a:endParaRPr lang="en-US"/>
          </a:p>
        </p:txBody>
      </p:sp>
      <p:sp>
        <p:nvSpPr>
          <p:cNvPr id="217093" name="Rectangle 5"/>
          <p:cNvSpPr>
            <a:spLocks noGrp="1" noChangeArrowheads="1"/>
          </p:cNvSpPr>
          <p:nvPr>
            <p:ph type="sldNum" sz="quarter" idx="3"/>
          </p:nvPr>
        </p:nvSpPr>
        <p:spPr bwMode="auto">
          <a:xfrm>
            <a:off x="4144617" y="9119173"/>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b" anchorCtr="0" compatLnSpc="1">
            <a:prstTxWarp prst="textNoShape">
              <a:avLst/>
            </a:prstTxWarp>
          </a:bodyPr>
          <a:lstStyle>
            <a:lvl1pPr algn="r" defTabSz="966621" eaLnBrk="1" hangingPunct="1">
              <a:defRPr sz="1200">
                <a:latin typeface="Arial" pitchFamily="34" charset="0"/>
              </a:defRPr>
            </a:lvl1pPr>
          </a:lstStyle>
          <a:p>
            <a:fld id="{7CE03C63-9FE6-4DF9-BB50-375E4CCECA6B}" type="slidenum">
              <a:rPr lang="en-US"/>
              <a:pPr/>
              <a:t>‹#›</a:t>
            </a:fld>
            <a:endParaRPr lang="en-US"/>
          </a:p>
        </p:txBody>
      </p:sp>
    </p:spTree>
    <p:extLst>
      <p:ext uri="{BB962C8B-B14F-4D97-AF65-F5344CB8AC3E}">
        <p14:creationId xmlns:p14="http://schemas.microsoft.com/office/powerpoint/2010/main" val="2649490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hdr" sz="quarter"/>
          </p:nvPr>
        </p:nvSpPr>
        <p:spPr bwMode="auto">
          <a:xfrm>
            <a:off x="0" y="0"/>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t" anchorCtr="0" compatLnSpc="1">
            <a:prstTxWarp prst="textNoShape">
              <a:avLst/>
            </a:prstTxWarp>
          </a:bodyPr>
          <a:lstStyle>
            <a:lvl1pPr defTabSz="966621" eaLnBrk="1" hangingPunct="1">
              <a:defRPr sz="1200">
                <a:latin typeface="Arial" charset="0"/>
                <a:ea typeface="ＭＳ Ｐゴシック" charset="0"/>
                <a:cs typeface="+mn-cs"/>
              </a:defRPr>
            </a:lvl1pPr>
          </a:lstStyle>
          <a:p>
            <a:pPr>
              <a:defRPr/>
            </a:pPr>
            <a:endParaRPr lang="en-US"/>
          </a:p>
        </p:txBody>
      </p:sp>
      <p:sp>
        <p:nvSpPr>
          <p:cNvPr id="195587" name="Rectangle 3"/>
          <p:cNvSpPr>
            <a:spLocks noGrp="1" noChangeArrowheads="1"/>
          </p:cNvSpPr>
          <p:nvPr>
            <p:ph type="dt" idx="1"/>
          </p:nvPr>
        </p:nvSpPr>
        <p:spPr bwMode="auto">
          <a:xfrm>
            <a:off x="4144617" y="0"/>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t" anchorCtr="0" compatLnSpc="1">
            <a:prstTxWarp prst="textNoShape">
              <a:avLst/>
            </a:prstTxWarp>
          </a:bodyPr>
          <a:lstStyle>
            <a:lvl1pPr algn="r" defTabSz="966621" eaLnBrk="1" hangingPunct="1">
              <a:defRPr sz="1200">
                <a:latin typeface="Arial" charset="0"/>
                <a:ea typeface="ＭＳ Ｐゴシック" charset="0"/>
                <a:cs typeface="+mn-cs"/>
              </a:defRPr>
            </a:lvl1pPr>
          </a:lstStyle>
          <a:p>
            <a:pPr>
              <a:defRPr/>
            </a:pPr>
            <a:endParaRPr lang="en-US"/>
          </a:p>
        </p:txBody>
      </p:sp>
      <p:sp>
        <p:nvSpPr>
          <p:cNvPr id="195588"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95589" name="Rectangle 5"/>
          <p:cNvSpPr>
            <a:spLocks noGrp="1" noChangeArrowheads="1"/>
          </p:cNvSpPr>
          <p:nvPr>
            <p:ph type="body" sz="quarter" idx="3"/>
          </p:nvPr>
        </p:nvSpPr>
        <p:spPr bwMode="auto">
          <a:xfrm>
            <a:off x="732183" y="4561227"/>
            <a:ext cx="5850835" cy="432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5590" name="Rectangle 6"/>
          <p:cNvSpPr>
            <a:spLocks noGrp="1" noChangeArrowheads="1"/>
          </p:cNvSpPr>
          <p:nvPr>
            <p:ph type="ftr" sz="quarter" idx="4"/>
          </p:nvPr>
        </p:nvSpPr>
        <p:spPr bwMode="auto">
          <a:xfrm>
            <a:off x="0" y="9119173"/>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b" anchorCtr="0" compatLnSpc="1">
            <a:prstTxWarp prst="textNoShape">
              <a:avLst/>
            </a:prstTxWarp>
          </a:bodyPr>
          <a:lstStyle>
            <a:lvl1pPr defTabSz="966621" eaLnBrk="1" hangingPunct="1">
              <a:defRPr sz="1200">
                <a:latin typeface="Arial" charset="0"/>
                <a:ea typeface="ＭＳ Ｐゴシック" charset="0"/>
                <a:cs typeface="+mn-cs"/>
              </a:defRPr>
            </a:lvl1pPr>
          </a:lstStyle>
          <a:p>
            <a:pPr>
              <a:defRPr/>
            </a:pPr>
            <a:endParaRPr lang="en-US"/>
          </a:p>
        </p:txBody>
      </p:sp>
      <p:sp>
        <p:nvSpPr>
          <p:cNvPr id="195591" name="Rectangle 7"/>
          <p:cNvSpPr>
            <a:spLocks noGrp="1" noChangeArrowheads="1"/>
          </p:cNvSpPr>
          <p:nvPr>
            <p:ph type="sldNum" sz="quarter" idx="5"/>
          </p:nvPr>
        </p:nvSpPr>
        <p:spPr bwMode="auto">
          <a:xfrm>
            <a:off x="4144617" y="9119173"/>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53" tIns="48326" rIns="96653" bIns="48326" numCol="1" anchor="b" anchorCtr="0" compatLnSpc="1">
            <a:prstTxWarp prst="textNoShape">
              <a:avLst/>
            </a:prstTxWarp>
          </a:bodyPr>
          <a:lstStyle>
            <a:lvl1pPr algn="r" defTabSz="966621" eaLnBrk="1" hangingPunct="1">
              <a:defRPr sz="1200">
                <a:latin typeface="Arial" pitchFamily="34" charset="0"/>
              </a:defRPr>
            </a:lvl1pPr>
          </a:lstStyle>
          <a:p>
            <a:fld id="{106D33F0-6E2A-478B-B551-35A970B451B5}" type="slidenum">
              <a:rPr lang="en-US"/>
              <a:pPr/>
              <a:t>‹#›</a:t>
            </a:fld>
            <a:endParaRPr lang="en-US"/>
          </a:p>
        </p:txBody>
      </p:sp>
    </p:spTree>
    <p:extLst>
      <p:ext uri="{BB962C8B-B14F-4D97-AF65-F5344CB8AC3E}">
        <p14:creationId xmlns:p14="http://schemas.microsoft.com/office/powerpoint/2010/main" val="12396549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1433CF0-2BBD-4238-B685-B700C26DB442}" type="slidenum">
              <a:rPr lang="en-US" smtClean="0"/>
              <a:pPr/>
              <a:t>‹#›</a:t>
            </a:fld>
            <a:endParaRPr lang="en-US"/>
          </a:p>
        </p:txBody>
      </p:sp>
    </p:spTree>
    <p:extLst>
      <p:ext uri="{BB962C8B-B14F-4D97-AF65-F5344CB8AC3E}">
        <p14:creationId xmlns:p14="http://schemas.microsoft.com/office/powerpoint/2010/main" val="93135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rgbClr val="FA9911"/>
              </a:buClr>
              <a:buFont typeface="Wingdings" pitchFamily="2" charset="2"/>
              <a:buChar char="§"/>
              <a:defRPr>
                <a:latin typeface="Century Gothic" pitchFamily="34" charset="0"/>
              </a:defRPr>
            </a:lvl1pPr>
            <a:lvl2pPr>
              <a:defRPr>
                <a:latin typeface="Century Gothic" pitchFamily="34" charset="0"/>
              </a:defRPr>
            </a:lvl2pPr>
            <a:lvl3pPr>
              <a:defRPr>
                <a:latin typeface="Century Gothic" pitchFamily="34" charset="0"/>
              </a:defRPr>
            </a:lvl3pPr>
            <a:lvl4pPr>
              <a:defRPr>
                <a:latin typeface="Century Gothic" pitchFamily="34" charset="0"/>
              </a:defRPr>
            </a:lvl4pPr>
            <a:lvl5pPr>
              <a:defRPr>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96FEA1-F42D-4FD8-9C36-62471A32E509}" type="slidenum">
              <a:rPr lang="en-US" smtClean="0"/>
              <a:pPr/>
              <a:t>‹#›</a:t>
            </a:fld>
            <a:endParaRPr lang="en-US"/>
          </a:p>
        </p:txBody>
      </p:sp>
    </p:spTree>
    <p:extLst>
      <p:ext uri="{BB962C8B-B14F-4D97-AF65-F5344CB8AC3E}">
        <p14:creationId xmlns:p14="http://schemas.microsoft.com/office/powerpoint/2010/main" val="882938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0AB9610-9F67-43E9-9C38-252A181737C2}" type="slidenum">
              <a:rPr lang="en-US" smtClean="0"/>
              <a:pPr/>
              <a:t>‹#›</a:t>
            </a:fld>
            <a:endParaRPr lang="en-US"/>
          </a:p>
        </p:txBody>
      </p:sp>
    </p:spTree>
    <p:extLst>
      <p:ext uri="{BB962C8B-B14F-4D97-AF65-F5344CB8AC3E}">
        <p14:creationId xmlns:p14="http://schemas.microsoft.com/office/powerpoint/2010/main" val="2830291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6449A219-0917-45F1-A1FD-94D6C4ED6505}" type="slidenum">
              <a:rPr lang="en-US" smtClean="0"/>
              <a:pPr/>
              <a:t>‹#›</a:t>
            </a:fld>
            <a:endParaRPr lang="en-US" dirty="0"/>
          </a:p>
        </p:txBody>
      </p:sp>
    </p:spTree>
    <p:extLst>
      <p:ext uri="{BB962C8B-B14F-4D97-AF65-F5344CB8AC3E}">
        <p14:creationId xmlns:p14="http://schemas.microsoft.com/office/powerpoint/2010/main" val="1027744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F4FF912B-2836-435A-825E-471F99211917}" type="slidenum">
              <a:rPr lang="en-US" smtClean="0"/>
              <a:pPr/>
              <a:t>‹#›</a:t>
            </a:fld>
            <a:endParaRPr lang="en-US"/>
          </a:p>
        </p:txBody>
      </p:sp>
    </p:spTree>
    <p:extLst>
      <p:ext uri="{BB962C8B-B14F-4D97-AF65-F5344CB8AC3E}">
        <p14:creationId xmlns:p14="http://schemas.microsoft.com/office/powerpoint/2010/main" val="3847245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61543187-2559-4639-85DF-08DA461C7790}" type="slidenum">
              <a:rPr lang="en-US" smtClean="0"/>
              <a:pPr/>
              <a:t>‹#›</a:t>
            </a:fld>
            <a:endParaRPr lang="en-US"/>
          </a:p>
        </p:txBody>
      </p:sp>
    </p:spTree>
    <p:extLst>
      <p:ext uri="{BB962C8B-B14F-4D97-AF65-F5344CB8AC3E}">
        <p14:creationId xmlns:p14="http://schemas.microsoft.com/office/powerpoint/2010/main" val="165108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1248D478-5803-4754-BC1F-92E3BC168A78}" type="slidenum">
              <a:rPr lang="en-US" smtClean="0"/>
              <a:pPr/>
              <a:t>‹#›</a:t>
            </a:fld>
            <a:endParaRPr lang="en-US"/>
          </a:p>
        </p:txBody>
      </p:sp>
    </p:spTree>
    <p:extLst>
      <p:ext uri="{BB962C8B-B14F-4D97-AF65-F5344CB8AC3E}">
        <p14:creationId xmlns:p14="http://schemas.microsoft.com/office/powerpoint/2010/main" val="219922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F3208020-66DC-49DB-B80A-FCE4702A39AE}" type="slidenum">
              <a:rPr lang="en-US" smtClean="0"/>
              <a:pPr/>
              <a:t>‹#›</a:t>
            </a:fld>
            <a:endParaRPr lang="en-US"/>
          </a:p>
        </p:txBody>
      </p:sp>
    </p:spTree>
    <p:extLst>
      <p:ext uri="{BB962C8B-B14F-4D97-AF65-F5344CB8AC3E}">
        <p14:creationId xmlns:p14="http://schemas.microsoft.com/office/powerpoint/2010/main" val="68826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FA5354A-F38B-41C6-98F5-BCC3C1BBD5E6}" type="slidenum">
              <a:rPr lang="en-US" smtClean="0"/>
              <a:pPr/>
              <a:t>‹#›</a:t>
            </a:fld>
            <a:endParaRPr lang="en-US"/>
          </a:p>
        </p:txBody>
      </p:sp>
    </p:spTree>
    <p:extLst>
      <p:ext uri="{BB962C8B-B14F-4D97-AF65-F5344CB8AC3E}">
        <p14:creationId xmlns:p14="http://schemas.microsoft.com/office/powerpoint/2010/main" val="306142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4BE4E3B-F813-47B4-B986-8C16EB464D0C}" type="slidenum">
              <a:rPr lang="en-US" smtClean="0"/>
              <a:pPr/>
              <a:t>‹#›</a:t>
            </a:fld>
            <a:endParaRPr lang="en-US"/>
          </a:p>
        </p:txBody>
      </p:sp>
    </p:spTree>
    <p:extLst>
      <p:ext uri="{BB962C8B-B14F-4D97-AF65-F5344CB8AC3E}">
        <p14:creationId xmlns:p14="http://schemas.microsoft.com/office/powerpoint/2010/main" val="3864313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0A65ACD-90F5-4610-B070-B54F1E6B4114}" type="slidenum">
              <a:rPr lang="en-US" smtClean="0"/>
              <a:pPr/>
              <a:t>‹#›</a:t>
            </a:fld>
            <a:endParaRPr lang="en-US"/>
          </a:p>
        </p:txBody>
      </p:sp>
    </p:spTree>
    <p:extLst>
      <p:ext uri="{BB962C8B-B14F-4D97-AF65-F5344CB8AC3E}">
        <p14:creationId xmlns:p14="http://schemas.microsoft.com/office/powerpoint/2010/main" val="3953367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5006" y="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AB5CF-113D-4801-BE91-A812ECF0A834}" type="slidenum">
              <a:rPr lang="en-US" smtClean="0"/>
              <a:pPr/>
              <a:t>‹#›</a:t>
            </a:fld>
            <a:endParaRPr lang="en-US"/>
          </a:p>
        </p:txBody>
      </p:sp>
    </p:spTree>
    <p:extLst>
      <p:ext uri="{BB962C8B-B14F-4D97-AF65-F5344CB8AC3E}">
        <p14:creationId xmlns:p14="http://schemas.microsoft.com/office/powerpoint/2010/main" val="98137089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ctr" defTabSz="914400" rtl="0" eaLnBrk="1" latinLnBrk="0" hangingPunct="1">
        <a:spcBef>
          <a:spcPct val="0"/>
        </a:spcBef>
        <a:buNone/>
        <a:defRPr sz="4400" kern="1200">
          <a:solidFill>
            <a:schemeClr val="tx1"/>
          </a:solidFill>
          <a:latin typeface="Century Gothic"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HUD SITE VISIT; JAN. 22/23, 2020 - East Rome Crossing CHOICE NEIGHBORHOOD PLAN</a:t>
            </a:r>
            <a:endParaRPr lang="en-US" altLang="en-US" sz="1400" dirty="0">
              <a:solidFill>
                <a:schemeClr val="bg1"/>
              </a:solidFill>
            </a:endParaRPr>
          </a:p>
        </p:txBody>
      </p:sp>
      <p:sp>
        <p:nvSpPr>
          <p:cNvPr id="2" name="TextBox 1"/>
          <p:cNvSpPr txBox="1"/>
          <p:nvPr/>
        </p:nvSpPr>
        <p:spPr>
          <a:xfrm>
            <a:off x="914400" y="1905000"/>
            <a:ext cx="7010401" cy="1200329"/>
          </a:xfrm>
          <a:prstGeom prst="rect">
            <a:avLst/>
          </a:prstGeom>
          <a:noFill/>
        </p:spPr>
        <p:txBody>
          <a:bodyPr wrap="square" rtlCol="0">
            <a:spAutoFit/>
          </a:bodyPr>
          <a:lstStyle/>
          <a:p>
            <a:pPr algn="ctr"/>
            <a:r>
              <a:rPr lang="en-US" sz="2400" b="1" dirty="0">
                <a:solidFill>
                  <a:schemeClr val="accent1">
                    <a:lumMod val="75000"/>
                  </a:schemeClr>
                </a:solidFill>
              </a:rPr>
              <a:t>VISIONING WORKSHOP</a:t>
            </a:r>
          </a:p>
          <a:p>
            <a:pPr algn="ctr"/>
            <a:r>
              <a:rPr lang="en-US" sz="2400" b="1" dirty="0">
                <a:solidFill>
                  <a:schemeClr val="accent1">
                    <a:lumMod val="75000"/>
                  </a:schemeClr>
                </a:solidFill>
              </a:rPr>
              <a:t>East Rome Crossing </a:t>
            </a:r>
          </a:p>
          <a:p>
            <a:pPr algn="ctr"/>
            <a:r>
              <a:rPr lang="en-US" sz="2400" b="1" dirty="0">
                <a:solidFill>
                  <a:schemeClr val="accent1">
                    <a:lumMod val="75000"/>
                  </a:schemeClr>
                </a:solidFill>
              </a:rPr>
              <a:t>Choice Neighborhood Plan</a:t>
            </a:r>
          </a:p>
        </p:txBody>
      </p:sp>
      <p:sp>
        <p:nvSpPr>
          <p:cNvPr id="2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22" name="TextBox 21">
            <a:extLst>
              <a:ext uri="{FF2B5EF4-FFF2-40B4-BE49-F238E27FC236}">
                <a16:creationId xmlns:a16="http://schemas.microsoft.com/office/drawing/2014/main" xmlns="" id="{A136C5A6-1F7C-462D-B286-930F51555B43}"/>
              </a:ext>
            </a:extLst>
          </p:cNvPr>
          <p:cNvSpPr txBox="1"/>
          <p:nvPr/>
        </p:nvSpPr>
        <p:spPr>
          <a:xfrm>
            <a:off x="914400" y="3581400"/>
            <a:ext cx="7025391" cy="1938992"/>
          </a:xfrm>
          <a:prstGeom prst="rect">
            <a:avLst/>
          </a:prstGeom>
          <a:noFill/>
        </p:spPr>
        <p:txBody>
          <a:bodyPr wrap="square" rtlCol="0">
            <a:spAutoFit/>
          </a:bodyPr>
          <a:lstStyle/>
          <a:p>
            <a:pPr algn="ctr"/>
            <a:r>
              <a:rPr lang="en-US" sz="2000" b="1" dirty="0">
                <a:solidFill>
                  <a:schemeClr val="accent1">
                    <a:lumMod val="75000"/>
                  </a:schemeClr>
                </a:solidFill>
              </a:rPr>
              <a:t>NWGHA and City Leaders</a:t>
            </a:r>
          </a:p>
          <a:p>
            <a:pPr algn="ctr"/>
            <a:endParaRPr lang="en-US" sz="2000" b="1" dirty="0">
              <a:solidFill>
                <a:schemeClr val="accent1">
                  <a:lumMod val="75000"/>
                </a:schemeClr>
              </a:solidFill>
            </a:endParaRPr>
          </a:p>
          <a:p>
            <a:pPr algn="ctr"/>
            <a:r>
              <a:rPr lang="en-US" sz="2000" b="1" dirty="0">
                <a:solidFill>
                  <a:schemeClr val="accent1">
                    <a:lumMod val="75000"/>
                  </a:schemeClr>
                </a:solidFill>
              </a:rPr>
              <a:t>May</a:t>
            </a:r>
            <a:r>
              <a:rPr lang="en-US" sz="2000" b="1" baseline="30000" dirty="0">
                <a:solidFill>
                  <a:schemeClr val="accent1">
                    <a:lumMod val="75000"/>
                  </a:schemeClr>
                </a:solidFill>
              </a:rPr>
              <a:t> </a:t>
            </a:r>
            <a:r>
              <a:rPr lang="en-US" sz="2000" b="1" dirty="0">
                <a:solidFill>
                  <a:schemeClr val="accent1">
                    <a:lumMod val="75000"/>
                  </a:schemeClr>
                </a:solidFill>
              </a:rPr>
              <a:t>13</a:t>
            </a:r>
            <a:r>
              <a:rPr lang="en-US" sz="2000" b="1" baseline="30000" dirty="0">
                <a:solidFill>
                  <a:schemeClr val="accent1">
                    <a:lumMod val="75000"/>
                  </a:schemeClr>
                </a:solidFill>
              </a:rPr>
              <a:t>th</a:t>
            </a:r>
            <a:r>
              <a:rPr lang="en-US" sz="2000" b="1" dirty="0">
                <a:solidFill>
                  <a:schemeClr val="accent1">
                    <a:lumMod val="75000"/>
                  </a:schemeClr>
                </a:solidFill>
              </a:rPr>
              <a:t> 2021</a:t>
            </a:r>
          </a:p>
          <a:p>
            <a:pPr marL="509588">
              <a:tabLst>
                <a:tab pos="2459038" algn="l"/>
                <a:tab pos="2743200" algn="l"/>
              </a:tabLst>
            </a:pPr>
            <a:endParaRPr lang="en-US" sz="2000" b="1" dirty="0">
              <a:solidFill>
                <a:schemeClr val="accent1">
                  <a:lumMod val="75000"/>
                </a:schemeClr>
              </a:solidFill>
            </a:endParaRPr>
          </a:p>
          <a:p>
            <a:pPr marL="509588">
              <a:tabLst>
                <a:tab pos="2459038" algn="l"/>
                <a:tab pos="2743200" algn="l"/>
              </a:tabLst>
            </a:pPr>
            <a:r>
              <a:rPr lang="en-US" sz="2000" b="1" dirty="0">
                <a:solidFill>
                  <a:schemeClr val="accent1">
                    <a:lumMod val="75000"/>
                  </a:schemeClr>
                </a:solidFill>
              </a:rPr>
              <a:t>Visioning Presentation Prepared by: </a:t>
            </a:r>
          </a:p>
          <a:p>
            <a:pPr marL="509588"/>
            <a:r>
              <a:rPr lang="en-US" sz="2000" b="1" dirty="0" err="1">
                <a:solidFill>
                  <a:schemeClr val="accent1">
                    <a:lumMod val="75000"/>
                  </a:schemeClr>
                </a:solidFill>
              </a:rPr>
              <a:t>Camiros</a:t>
            </a:r>
            <a:r>
              <a:rPr lang="en-US" sz="2000" b="1" dirty="0">
                <a:solidFill>
                  <a:schemeClr val="accent1">
                    <a:lumMod val="75000"/>
                  </a:schemeClr>
                </a:solidFill>
              </a:rPr>
              <a:t>, Ltd.; Planning Coordinator</a:t>
            </a:r>
          </a:p>
        </p:txBody>
      </p:sp>
      <p:pic>
        <p:nvPicPr>
          <p:cNvPr id="7" name="Picture 6">
            <a:extLst>
              <a:ext uri="{FF2B5EF4-FFF2-40B4-BE49-F238E27FC236}">
                <a16:creationId xmlns:a16="http://schemas.microsoft.com/office/drawing/2014/main" xmlns="" id="{9B6FAFB6-09B2-4C65-9BF0-CA33D4B757A8}"/>
              </a:ext>
            </a:extLst>
          </p:cNvPr>
          <p:cNvPicPr>
            <a:picLocks noChangeAspect="1"/>
          </p:cNvPicPr>
          <p:nvPr/>
        </p:nvPicPr>
        <p:blipFill rotWithShape="1">
          <a:blip r:embed="rId2"/>
          <a:srcRect t="13943" b="14071"/>
          <a:stretch/>
        </p:blipFill>
        <p:spPr>
          <a:xfrm>
            <a:off x="-1" y="33992"/>
            <a:ext cx="9132757" cy="1904999"/>
          </a:xfrm>
          <a:prstGeom prst="rect">
            <a:avLst/>
          </a:prstGeom>
          <a:ln w="19050">
            <a:solidFill>
              <a:srgbClr val="008080"/>
            </a:solidFill>
          </a:ln>
        </p:spPr>
      </p:pic>
    </p:spTree>
    <p:extLst>
      <p:ext uri="{BB962C8B-B14F-4D97-AF65-F5344CB8AC3E}">
        <p14:creationId xmlns:p14="http://schemas.microsoft.com/office/powerpoint/2010/main" val="1636416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390" y="3021211"/>
            <a:ext cx="7452610" cy="3123932"/>
          </a:xfrm>
          <a:prstGeom prst="rect">
            <a:avLst/>
          </a:prstGeom>
          <a:noFill/>
        </p:spPr>
        <p:txBody>
          <a:bodyPr wrap="square" rtlCol="0">
            <a:spAutoFit/>
          </a:bodyPr>
          <a:lstStyle/>
          <a:p>
            <a:r>
              <a:rPr lang="en-US" dirty="0"/>
              <a:t>Framing a vision for the East Rome Crossing Neighborhood is not making the plan itself, but setting the guiding principles. Framing the vision involves the following steps:</a:t>
            </a:r>
          </a:p>
          <a:p>
            <a:pPr marL="465138"/>
            <a:endParaRPr lang="en-US" sz="1000" dirty="0"/>
          </a:p>
          <a:p>
            <a:pPr marL="974725" indent="-465138">
              <a:spcAft>
                <a:spcPts val="600"/>
              </a:spcAft>
              <a:buFont typeface="+mj-lt"/>
              <a:buAutoNum type="arabicParenR"/>
            </a:pPr>
            <a:r>
              <a:rPr lang="en-US" dirty="0"/>
              <a:t>Introduction to Visioning</a:t>
            </a:r>
          </a:p>
          <a:p>
            <a:pPr marL="974725" indent="-465138">
              <a:spcAft>
                <a:spcPts val="600"/>
              </a:spcAft>
              <a:buFont typeface="+mj-lt"/>
              <a:buAutoNum type="arabicParenR"/>
            </a:pPr>
            <a:r>
              <a:rPr lang="en-US" dirty="0"/>
              <a:t>Understanding the Context</a:t>
            </a:r>
          </a:p>
          <a:p>
            <a:pPr marL="974725" indent="-465138">
              <a:spcAft>
                <a:spcPts val="600"/>
              </a:spcAft>
              <a:buFont typeface="+mj-lt"/>
              <a:buAutoNum type="arabicParenR"/>
            </a:pPr>
            <a:r>
              <a:rPr lang="en-US" dirty="0"/>
              <a:t>Understanding Trends</a:t>
            </a:r>
          </a:p>
          <a:p>
            <a:pPr marL="974725" indent="-465138">
              <a:spcAft>
                <a:spcPts val="600"/>
              </a:spcAft>
              <a:buFont typeface="+mj-lt"/>
              <a:buAutoNum type="arabicParenR"/>
            </a:pPr>
            <a:r>
              <a:rPr lang="en-US" dirty="0"/>
              <a:t>Defining Aspirations</a:t>
            </a:r>
          </a:p>
          <a:p>
            <a:pPr marL="974725" indent="-465138">
              <a:spcAft>
                <a:spcPts val="600"/>
              </a:spcAft>
              <a:buFont typeface="+mj-lt"/>
              <a:buAutoNum type="arabicParenR"/>
            </a:pPr>
            <a:r>
              <a:rPr lang="en-US" dirty="0"/>
              <a:t>Setting Guiding Principles</a:t>
            </a:r>
          </a:p>
          <a:p>
            <a:pPr marL="974725" indent="-465138">
              <a:spcAft>
                <a:spcPts val="600"/>
              </a:spcAft>
              <a:buFont typeface="+mj-lt"/>
              <a:buAutoNum type="arabicParenR"/>
            </a:pPr>
            <a:r>
              <a:rPr lang="en-US" dirty="0"/>
              <a:t>Assessing Capacity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548390" y="1154449"/>
            <a:ext cx="8214610" cy="1569660"/>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600" b="1" dirty="0"/>
              <a:t>In the Choice Planning Process, the goal is to transform distressed neighborhoods into </a:t>
            </a:r>
            <a:r>
              <a:rPr lang="en-US" sz="1600" b="1" i="1" dirty="0">
                <a:solidFill>
                  <a:schemeClr val="accent2">
                    <a:lumMod val="75000"/>
                  </a:schemeClr>
                </a:solidFill>
              </a:rPr>
              <a:t>neighborhoods of choice</a:t>
            </a:r>
            <a:r>
              <a:rPr lang="en-US" sz="1600" b="1" dirty="0">
                <a:solidFill>
                  <a:schemeClr val="accent2">
                    <a:lumMod val="75000"/>
                  </a:schemeClr>
                </a:solidFill>
              </a:rPr>
              <a:t>.  </a:t>
            </a:r>
            <a:r>
              <a:rPr lang="en-US" sz="1600" b="1" dirty="0"/>
              <a:t>Transforming the neighborhood involves a great deal of change on multiple levels.  Managing change should be guided by a clear vision of what residents and stakeholders want the neighborhood to become.  Please help frame the vision for the East Rome Crossing Neighborhood.    </a:t>
            </a:r>
          </a:p>
        </p:txBody>
      </p:sp>
      <p:sp>
        <p:nvSpPr>
          <p:cNvPr id="8" name="TextBox 7"/>
          <p:cNvSpPr txBox="1"/>
          <p:nvPr/>
        </p:nvSpPr>
        <p:spPr>
          <a:xfrm>
            <a:off x="0" y="-14631"/>
            <a:ext cx="5246557" cy="805349"/>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600"/>
              </a:spcBef>
              <a:spcAft>
                <a:spcPts val="0"/>
              </a:spcAft>
            </a:pPr>
            <a:r>
              <a:rPr lang="en-US" sz="1700" b="1" dirty="0">
                <a:solidFill>
                  <a:schemeClr val="bg1">
                    <a:lumMod val="95000"/>
                  </a:schemeClr>
                </a:solidFill>
              </a:rPr>
              <a:t>INTRODUCTION TO VISIONING</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3" name="Picture 2"/>
          <p:cNvPicPr>
            <a:picLocks noChangeAspect="1"/>
          </p:cNvPicPr>
          <p:nvPr/>
        </p:nvPicPr>
        <p:blipFill rotWithShape="1">
          <a:blip r:embed="rId3"/>
          <a:srcRect t="13943" b="14071"/>
          <a:stretch/>
        </p:blipFill>
        <p:spPr>
          <a:xfrm>
            <a:off x="5257798" y="12699"/>
            <a:ext cx="3886202" cy="758952"/>
          </a:xfrm>
          <a:prstGeom prst="rect">
            <a:avLst/>
          </a:prstGeom>
          <a:ln w="19050">
            <a:solidFill>
              <a:srgbClr val="008080"/>
            </a:solidFill>
          </a:ln>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Tree>
    <p:extLst>
      <p:ext uri="{BB962C8B-B14F-4D97-AF65-F5344CB8AC3E}">
        <p14:creationId xmlns:p14="http://schemas.microsoft.com/office/powerpoint/2010/main" val="1130075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390" y="2438400"/>
            <a:ext cx="8001000" cy="3477875"/>
          </a:xfrm>
          <a:prstGeom prst="rect">
            <a:avLst/>
          </a:prstGeom>
          <a:noFill/>
        </p:spPr>
        <p:txBody>
          <a:bodyPr wrap="square" rtlCol="0">
            <a:spAutoFit/>
          </a:bodyPr>
          <a:lstStyle/>
          <a:p>
            <a:r>
              <a:rPr lang="en-US" dirty="0"/>
              <a:t>Residents should understand that, as a result of the Plan and its implementation:</a:t>
            </a:r>
          </a:p>
          <a:p>
            <a:pPr marL="465138"/>
            <a:endParaRPr lang="en-US" sz="1200" dirty="0"/>
          </a:p>
          <a:p>
            <a:pPr marL="685800" indent="-347663">
              <a:spcAft>
                <a:spcPts val="600"/>
              </a:spcAft>
              <a:buFont typeface="Wingdings" panose="05000000000000000000" pitchFamily="2" charset="2"/>
              <a:buChar char="Ø"/>
            </a:pPr>
            <a:r>
              <a:rPr lang="en-US" dirty="0"/>
              <a:t>Public housing, as we know it today, will cease to exist in the East Rome Crossing Neighborhood.  Existing public housing properties will be demolished and existing NWGHA units will be placed </a:t>
            </a:r>
            <a:r>
              <a:rPr lang="en-US" b="1" i="1" dirty="0">
                <a:solidFill>
                  <a:schemeClr val="tx2">
                    <a:lumMod val="75000"/>
                  </a:schemeClr>
                </a:solidFill>
              </a:rPr>
              <a:t>mixed-income dwelling units</a:t>
            </a:r>
            <a:r>
              <a:rPr lang="en-US" dirty="0"/>
              <a:t>. </a:t>
            </a:r>
          </a:p>
          <a:p>
            <a:pPr marL="685800" indent="-347663">
              <a:spcAft>
                <a:spcPts val="600"/>
              </a:spcAft>
              <a:buFont typeface="Wingdings" panose="05000000000000000000" pitchFamily="2" charset="2"/>
              <a:buChar char="Ø"/>
            </a:pPr>
            <a:r>
              <a:rPr lang="en-US" dirty="0"/>
              <a:t>Mixed-income housing is where affordable housing units are mixed with market-rate units in the same buildings. </a:t>
            </a:r>
          </a:p>
          <a:p>
            <a:pPr marL="685800" indent="-347663">
              <a:spcAft>
                <a:spcPts val="600"/>
              </a:spcAft>
              <a:buFont typeface="Wingdings" panose="05000000000000000000" pitchFamily="2" charset="2"/>
              <a:buChar char="Ø"/>
            </a:pPr>
            <a:r>
              <a:rPr lang="en-US" dirty="0"/>
              <a:t>East Rome Crossing will be a diverse neighborhood with a place for everyone who wants to be part of it, </a:t>
            </a:r>
            <a:r>
              <a:rPr lang="en-US" b="1" i="1" dirty="0">
                <a:solidFill>
                  <a:schemeClr val="tx2">
                    <a:lumMod val="75000"/>
                  </a:schemeClr>
                </a:solidFill>
              </a:rPr>
              <a:t>where existing residents are not displaced.</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548390" y="1154449"/>
            <a:ext cx="8214610" cy="1077218"/>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600" dirty="0"/>
              <a:t>Before we start discussing the first visioning component, it will be useful to provide some background on the </a:t>
            </a:r>
            <a:r>
              <a:rPr lang="en-US" sz="1600" b="1" dirty="0">
                <a:solidFill>
                  <a:schemeClr val="accent1">
                    <a:lumMod val="75000"/>
                  </a:schemeClr>
                </a:solidFill>
              </a:rPr>
              <a:t>Choice Neighborhoods Program </a:t>
            </a:r>
            <a:r>
              <a:rPr lang="en-US" sz="1600" dirty="0"/>
              <a:t>and what some reasonable expectations are for the outcome of this planning process.</a:t>
            </a:r>
          </a:p>
        </p:txBody>
      </p:sp>
      <p:sp>
        <p:nvSpPr>
          <p:cNvPr id="8" name="TextBox 7"/>
          <p:cNvSpPr txBox="1"/>
          <p:nvPr/>
        </p:nvSpPr>
        <p:spPr>
          <a:xfrm>
            <a:off x="11241" y="-1"/>
            <a:ext cx="5246557"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200"/>
              </a:spcBef>
              <a:spcAft>
                <a:spcPts val="0"/>
              </a:spcAft>
            </a:pPr>
            <a:r>
              <a:rPr lang="en-US" sz="1700" b="1" dirty="0">
                <a:solidFill>
                  <a:schemeClr val="bg1">
                    <a:lumMod val="95000"/>
                  </a:schemeClr>
                </a:solidFill>
              </a:rPr>
              <a:t>INTRODUCTION TO VISIONING:</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12" name="TextBox 11">
            <a:extLst>
              <a:ext uri="{FF2B5EF4-FFF2-40B4-BE49-F238E27FC236}">
                <a16:creationId xmlns:a16="http://schemas.microsoft.com/office/drawing/2014/main" xmlns="" id="{F01E72E5-7ABA-41DB-9599-FE082BDA821A}"/>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INTRODUCTION TO VISIONING</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13" name="Picture 12">
            <a:extLst>
              <a:ext uri="{FF2B5EF4-FFF2-40B4-BE49-F238E27FC236}">
                <a16:creationId xmlns:a16="http://schemas.microsoft.com/office/drawing/2014/main" xmlns="" id="{5A41D60A-1387-4D09-AE2B-8F683C494CBA}"/>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Tree>
    <p:extLst>
      <p:ext uri="{BB962C8B-B14F-4D97-AF65-F5344CB8AC3E}">
        <p14:creationId xmlns:p14="http://schemas.microsoft.com/office/powerpoint/2010/main" val="269850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169397"/>
            <a:ext cx="8001000" cy="3477875"/>
          </a:xfrm>
          <a:prstGeom prst="rect">
            <a:avLst/>
          </a:prstGeom>
          <a:noFill/>
        </p:spPr>
        <p:txBody>
          <a:bodyPr wrap="square" rtlCol="0">
            <a:spAutoFit/>
          </a:bodyPr>
          <a:lstStyle/>
          <a:p>
            <a:r>
              <a:rPr lang="en-US" dirty="0"/>
              <a:t>What are the key outcomes or results needed to transform the East Rome Crossing Neighborhood into a </a:t>
            </a:r>
            <a:r>
              <a:rPr lang="en-US" dirty="0">
                <a:solidFill>
                  <a:srgbClr val="003366"/>
                </a:solidFill>
              </a:rPr>
              <a:t>neighborhood of choice?  </a:t>
            </a:r>
            <a:r>
              <a:rPr lang="en-US" dirty="0"/>
              <a:t>The threshold metric is </a:t>
            </a:r>
            <a:r>
              <a:rPr lang="en-US" b="1" i="1" dirty="0">
                <a:solidFill>
                  <a:srgbClr val="003366"/>
                </a:solidFill>
              </a:rPr>
              <a:t>attracting market rate homebuyers and renters to the neighborhood</a:t>
            </a:r>
            <a:r>
              <a:rPr lang="en-US" b="1" i="1" dirty="0"/>
              <a:t>.  </a:t>
            </a:r>
            <a:r>
              <a:rPr lang="en-US" dirty="0"/>
              <a:t>How can that be achieved?</a:t>
            </a:r>
          </a:p>
          <a:p>
            <a:pPr marL="465138"/>
            <a:endParaRPr lang="en-US" sz="1200" dirty="0"/>
          </a:p>
          <a:p>
            <a:pPr marL="685800" indent="-347663">
              <a:spcAft>
                <a:spcPts val="600"/>
              </a:spcAft>
              <a:buFont typeface="Wingdings" panose="05000000000000000000" pitchFamily="2" charset="2"/>
              <a:buChar char="Ø"/>
            </a:pPr>
            <a:r>
              <a:rPr lang="en-US" dirty="0"/>
              <a:t>Eliminate/mitigate the key negative attributes of the neighborhood. </a:t>
            </a:r>
          </a:p>
          <a:p>
            <a:pPr marL="685800" indent="-347663">
              <a:spcAft>
                <a:spcPts val="600"/>
              </a:spcAft>
              <a:buFont typeface="Wingdings" panose="05000000000000000000" pitchFamily="2" charset="2"/>
              <a:buChar char="Ø"/>
            </a:pPr>
            <a:r>
              <a:rPr lang="en-US" dirty="0"/>
              <a:t>Eliminate the stigma of public housing. </a:t>
            </a:r>
          </a:p>
          <a:p>
            <a:pPr marL="685800" indent="-347663">
              <a:spcAft>
                <a:spcPts val="600"/>
              </a:spcAft>
              <a:buFont typeface="Wingdings" panose="05000000000000000000" pitchFamily="2" charset="2"/>
              <a:buChar char="Ø"/>
            </a:pPr>
            <a:r>
              <a:rPr lang="en-US" dirty="0"/>
              <a:t>Achieve positive investment/development momentum</a:t>
            </a:r>
            <a:r>
              <a:rPr lang="en-US" b="1" i="1" dirty="0">
                <a:solidFill>
                  <a:schemeClr val="tx2">
                    <a:lumMod val="75000"/>
                  </a:schemeClr>
                </a:solidFill>
              </a:rPr>
              <a:t>.</a:t>
            </a:r>
          </a:p>
          <a:p>
            <a:pPr marL="685800" indent="-347663">
              <a:spcAft>
                <a:spcPts val="600"/>
              </a:spcAft>
              <a:buFont typeface="Wingdings" panose="05000000000000000000" pitchFamily="2" charset="2"/>
              <a:buChar char="Ø"/>
            </a:pPr>
            <a:r>
              <a:rPr lang="en-US" dirty="0"/>
              <a:t>Rebrand the neighborhood to create a positive vibe, creating a distinct </a:t>
            </a:r>
            <a:r>
              <a:rPr lang="en-US" dirty="0" err="1"/>
              <a:t>idenity</a:t>
            </a:r>
            <a:r>
              <a:rPr lang="en-US" dirty="0"/>
              <a:t> and attractive character.</a:t>
            </a:r>
            <a:r>
              <a:rPr lang="en-US" b="1" i="1" dirty="0">
                <a:solidFill>
                  <a:schemeClr val="tx2">
                    <a:lumMod val="75000"/>
                  </a:schemeClr>
                </a:solidFill>
              </a:rPr>
              <a:t> </a:t>
            </a:r>
          </a:p>
          <a:p>
            <a:pPr marL="685800" indent="-347663">
              <a:spcAft>
                <a:spcPts val="1200"/>
              </a:spcAft>
              <a:buFont typeface="Wingdings" panose="05000000000000000000" pitchFamily="2" charset="2"/>
              <a:buChar char="Ø"/>
            </a:pPr>
            <a:endParaRPr lang="en-US" sz="800" b="1" i="1" dirty="0">
              <a:solidFill>
                <a:schemeClr val="tx2">
                  <a:lumMod val="75000"/>
                </a:scheme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2"/>
            <a:ext cx="5246557" cy="699102"/>
          </a:xfrm>
          <a:prstGeom prst="rect">
            <a:avLst/>
          </a:prstGeom>
          <a:solidFill>
            <a:schemeClr val="accent1">
              <a:lumMod val="50000"/>
            </a:schemeClr>
          </a:solidFill>
        </p:spPr>
        <p:txBody>
          <a:bodyPr wrap="square" rtlCol="0">
            <a:spAutoFit/>
          </a:bodyPr>
          <a:lstStyle/>
          <a:p>
            <a:pPr marL="225425">
              <a:lnSpc>
                <a:spcPct val="150000"/>
              </a:lnSpc>
              <a:spcBef>
                <a:spcPts val="400"/>
              </a:spcBef>
              <a:spcAft>
                <a:spcPts val="400"/>
              </a:spcAft>
            </a:pPr>
            <a:endParaRPr lang="en-US" sz="200" b="1" dirty="0">
              <a:solidFill>
                <a:schemeClr val="bg1">
                  <a:lumMod val="95000"/>
                </a:schemeClr>
              </a:solidFill>
            </a:endParaRPr>
          </a:p>
          <a:p>
            <a:pPr marL="225425">
              <a:lnSpc>
                <a:spcPct val="150000"/>
              </a:lnSpc>
              <a:spcBef>
                <a:spcPts val="200"/>
              </a:spcBef>
              <a:spcAft>
                <a:spcPts val="0"/>
              </a:spcAft>
            </a:pPr>
            <a:r>
              <a:rPr lang="en-US" sz="1700" b="1" dirty="0">
                <a:solidFill>
                  <a:schemeClr val="bg1">
                    <a:lumMod val="95000"/>
                  </a:schemeClr>
                </a:solidFill>
              </a:rPr>
              <a:t>INTRODUCTION TO VISIONING</a:t>
            </a:r>
          </a:p>
          <a:p>
            <a:pPr marL="225425">
              <a:lnSpc>
                <a:spcPct val="150000"/>
              </a:lnSpc>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2"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11" name="TextBox 10">
            <a:extLst>
              <a:ext uri="{FF2B5EF4-FFF2-40B4-BE49-F238E27FC236}">
                <a16:creationId xmlns:a16="http://schemas.microsoft.com/office/drawing/2014/main" xmlns="" id="{C1180B50-57ED-4B03-910A-164FA642B8F5}"/>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INTRODUCTION TO VISIONING</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13" name="Picture 12">
            <a:extLst>
              <a:ext uri="{FF2B5EF4-FFF2-40B4-BE49-F238E27FC236}">
                <a16:creationId xmlns:a16="http://schemas.microsoft.com/office/drawing/2014/main" xmlns="" id="{46555CF3-7B2C-4AFB-96A8-0FF59CE310ED}"/>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Tree>
    <p:extLst>
      <p:ext uri="{BB962C8B-B14F-4D97-AF65-F5344CB8AC3E}">
        <p14:creationId xmlns:p14="http://schemas.microsoft.com/office/powerpoint/2010/main" val="3640717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169397"/>
            <a:ext cx="8001000" cy="2246769"/>
          </a:xfrm>
          <a:prstGeom prst="rect">
            <a:avLst/>
          </a:prstGeom>
          <a:noFill/>
        </p:spPr>
        <p:txBody>
          <a:bodyPr wrap="square" rtlCol="0">
            <a:spAutoFit/>
          </a:bodyPr>
          <a:lstStyle/>
          <a:p>
            <a:pPr marL="465138"/>
            <a:endParaRPr lang="en-US" sz="1200" dirty="0"/>
          </a:p>
          <a:p>
            <a:pPr marL="685800" indent="-347663">
              <a:spcAft>
                <a:spcPts val="1200"/>
              </a:spcAft>
              <a:buFont typeface="Wingdings" panose="05000000000000000000" pitchFamily="2" charset="2"/>
              <a:buChar char="Ø"/>
            </a:pPr>
            <a:endParaRPr lang="en-US" sz="800" b="1" i="1" dirty="0">
              <a:solidFill>
                <a:schemeClr val="tx2">
                  <a:lumMod val="75000"/>
                </a:schemeClr>
              </a:solidFill>
            </a:endParaRPr>
          </a:p>
          <a:p>
            <a:pPr>
              <a:spcAft>
                <a:spcPts val="1200"/>
              </a:spcAft>
            </a:pPr>
            <a:r>
              <a:rPr lang="en-US" dirty="0">
                <a:solidFill>
                  <a:schemeClr val="tx2">
                    <a:lumMod val="75000"/>
                  </a:schemeClr>
                </a:solidFill>
              </a:rPr>
              <a:t>Before we discuss the vision for East Rome Crossing, it would be useful to gauge whether the group thinks </a:t>
            </a:r>
            <a:r>
              <a:rPr lang="en-US" b="1" i="1" dirty="0">
                <a:solidFill>
                  <a:schemeClr val="tx2">
                    <a:lumMod val="75000"/>
                  </a:schemeClr>
                </a:solidFill>
              </a:rPr>
              <a:t>transformation into a neighborhood of choice is realistically possible. </a:t>
            </a:r>
          </a:p>
          <a:p>
            <a:pPr marL="342900" indent="-342900">
              <a:spcAft>
                <a:spcPts val="1200"/>
              </a:spcAft>
              <a:buAutoNum type="alphaUcPeriod"/>
            </a:pPr>
            <a:r>
              <a:rPr lang="en-US" dirty="0">
                <a:solidFill>
                  <a:schemeClr val="tx2">
                    <a:lumMod val="75000"/>
                  </a:schemeClr>
                </a:solidFill>
              </a:rPr>
              <a:t>Yes</a:t>
            </a:r>
          </a:p>
          <a:p>
            <a:pPr marL="342900" indent="-342900">
              <a:spcAft>
                <a:spcPts val="1200"/>
              </a:spcAft>
              <a:buAutoNum type="alphaUcPeriod"/>
            </a:pPr>
            <a:r>
              <a:rPr lang="en-US" dirty="0">
                <a:solidFill>
                  <a:schemeClr val="tx2">
                    <a:lumMod val="75000"/>
                  </a:schemeClr>
                </a:solidFill>
              </a:rPr>
              <a:t>No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2"/>
            <a:ext cx="5246557" cy="699102"/>
          </a:xfrm>
          <a:prstGeom prst="rect">
            <a:avLst/>
          </a:prstGeom>
          <a:solidFill>
            <a:schemeClr val="accent1">
              <a:lumMod val="50000"/>
            </a:schemeClr>
          </a:solidFill>
        </p:spPr>
        <p:txBody>
          <a:bodyPr wrap="square" rtlCol="0">
            <a:spAutoFit/>
          </a:bodyPr>
          <a:lstStyle/>
          <a:p>
            <a:pPr marL="225425">
              <a:lnSpc>
                <a:spcPct val="150000"/>
              </a:lnSpc>
              <a:spcBef>
                <a:spcPts val="400"/>
              </a:spcBef>
              <a:spcAft>
                <a:spcPts val="400"/>
              </a:spcAft>
            </a:pPr>
            <a:endParaRPr lang="en-US" sz="200" b="1" dirty="0">
              <a:solidFill>
                <a:schemeClr val="bg1">
                  <a:lumMod val="95000"/>
                </a:schemeClr>
              </a:solidFill>
            </a:endParaRPr>
          </a:p>
          <a:p>
            <a:pPr marL="225425">
              <a:lnSpc>
                <a:spcPct val="150000"/>
              </a:lnSpc>
              <a:spcBef>
                <a:spcPts val="200"/>
              </a:spcBef>
              <a:spcAft>
                <a:spcPts val="0"/>
              </a:spcAft>
            </a:pPr>
            <a:r>
              <a:rPr lang="en-US" sz="1700" b="1" dirty="0">
                <a:solidFill>
                  <a:schemeClr val="bg1">
                    <a:lumMod val="95000"/>
                  </a:schemeClr>
                </a:solidFill>
              </a:rPr>
              <a:t>INTRODUCTION TO VISIONING</a:t>
            </a:r>
          </a:p>
          <a:p>
            <a:pPr marL="225425">
              <a:lnSpc>
                <a:spcPct val="150000"/>
              </a:lnSpc>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2"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11" name="TextBox 10">
            <a:extLst>
              <a:ext uri="{FF2B5EF4-FFF2-40B4-BE49-F238E27FC236}">
                <a16:creationId xmlns:a16="http://schemas.microsoft.com/office/drawing/2014/main" xmlns="" id="{C1180B50-57ED-4B03-910A-164FA642B8F5}"/>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INTRODUCTION TO VISIONING</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13" name="Picture 12">
            <a:extLst>
              <a:ext uri="{FF2B5EF4-FFF2-40B4-BE49-F238E27FC236}">
                <a16:creationId xmlns:a16="http://schemas.microsoft.com/office/drawing/2014/main" xmlns="" id="{46555CF3-7B2C-4AFB-96A8-0FF59CE310ED}"/>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Tree>
    <p:extLst>
      <p:ext uri="{BB962C8B-B14F-4D97-AF65-F5344CB8AC3E}">
        <p14:creationId xmlns:p14="http://schemas.microsoft.com/office/powerpoint/2010/main" val="176528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165127" y="924580"/>
            <a:ext cx="6041637" cy="523220"/>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400" dirty="0"/>
              <a:t>Understanding the relationship between the neighborhood and the community is important to assessing viable  strategies. </a:t>
            </a:r>
          </a:p>
        </p:txBody>
      </p:sp>
      <p:sp>
        <p:nvSpPr>
          <p:cNvPr id="8" name="TextBox 7"/>
          <p:cNvSpPr txBox="1"/>
          <p:nvPr/>
        </p:nvSpPr>
        <p:spPr>
          <a:xfrm>
            <a:off x="11241" y="-1"/>
            <a:ext cx="5246557"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200"/>
              </a:spcBef>
              <a:spcAft>
                <a:spcPts val="0"/>
              </a:spcAft>
            </a:pPr>
            <a:r>
              <a:rPr lang="en-US" sz="1700" b="1" dirty="0">
                <a:solidFill>
                  <a:schemeClr val="bg1">
                    <a:lumMod val="95000"/>
                  </a:schemeClr>
                </a:solidFill>
              </a:rPr>
              <a:t>UNDERSTANDING THE CONTEXT</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 name="TextBox 2"/>
          <p:cNvSpPr txBox="1"/>
          <p:nvPr/>
        </p:nvSpPr>
        <p:spPr>
          <a:xfrm>
            <a:off x="4523463" y="3810000"/>
            <a:ext cx="2438400" cy="261610"/>
          </a:xfrm>
          <a:prstGeom prst="rect">
            <a:avLst/>
          </a:prstGeom>
          <a:noFill/>
        </p:spPr>
        <p:txBody>
          <a:bodyPr wrap="square" rtlCol="0">
            <a:spAutoFit/>
          </a:bodyPr>
          <a:lstStyle/>
          <a:p>
            <a:r>
              <a:rPr lang="en-US" sz="1100" dirty="0">
                <a:solidFill>
                  <a:schemeClr val="bg1"/>
                </a:solidFill>
              </a:rPr>
              <a:t>Governor’s Drive</a:t>
            </a:r>
          </a:p>
        </p:txBody>
      </p:sp>
      <p:sp>
        <p:nvSpPr>
          <p:cNvPr id="14" name="TextBox 13"/>
          <p:cNvSpPr txBox="1"/>
          <p:nvPr/>
        </p:nvSpPr>
        <p:spPr>
          <a:xfrm>
            <a:off x="4577620" y="5934898"/>
            <a:ext cx="2438400" cy="261610"/>
          </a:xfrm>
          <a:prstGeom prst="rect">
            <a:avLst/>
          </a:prstGeom>
          <a:noFill/>
        </p:spPr>
        <p:txBody>
          <a:bodyPr wrap="square" rtlCol="0">
            <a:spAutoFit/>
          </a:bodyPr>
          <a:lstStyle/>
          <a:p>
            <a:r>
              <a:rPr lang="en-US" sz="1100" dirty="0">
                <a:solidFill>
                  <a:schemeClr val="bg1"/>
                </a:solidFill>
              </a:rPr>
              <a:t>Bob Wallace Drive</a:t>
            </a:r>
          </a:p>
        </p:txBody>
      </p:sp>
      <p:sp>
        <p:nvSpPr>
          <p:cNvPr id="15" name="TextBox 14"/>
          <p:cNvSpPr txBox="1"/>
          <p:nvPr/>
        </p:nvSpPr>
        <p:spPr>
          <a:xfrm rot="3437118">
            <a:off x="6472788" y="3307227"/>
            <a:ext cx="2438400" cy="261610"/>
          </a:xfrm>
          <a:prstGeom prst="rect">
            <a:avLst/>
          </a:prstGeom>
          <a:noFill/>
        </p:spPr>
        <p:txBody>
          <a:bodyPr wrap="square" rtlCol="0">
            <a:spAutoFit/>
          </a:bodyPr>
          <a:lstStyle/>
          <a:p>
            <a:r>
              <a:rPr lang="en-US" sz="1100" b="1" spc="50" dirty="0">
                <a:solidFill>
                  <a:schemeClr val="bg1"/>
                </a:solidFill>
              </a:rPr>
              <a:t>Memorial Parkway</a:t>
            </a:r>
          </a:p>
        </p:txBody>
      </p:sp>
      <p:sp>
        <p:nvSpPr>
          <p:cNvPr id="16" name="TextBox 15"/>
          <p:cNvSpPr txBox="1"/>
          <p:nvPr/>
        </p:nvSpPr>
        <p:spPr>
          <a:xfrm rot="16200000">
            <a:off x="2702697" y="2459996"/>
            <a:ext cx="2438400" cy="261610"/>
          </a:xfrm>
          <a:prstGeom prst="rect">
            <a:avLst/>
          </a:prstGeom>
          <a:noFill/>
        </p:spPr>
        <p:txBody>
          <a:bodyPr wrap="square" rtlCol="0">
            <a:spAutoFit/>
          </a:bodyPr>
          <a:lstStyle/>
          <a:p>
            <a:r>
              <a:rPr lang="en-US" sz="1100" dirty="0">
                <a:solidFill>
                  <a:schemeClr val="bg1"/>
                </a:solidFill>
              </a:rPr>
              <a:t>Triana Blvd.</a:t>
            </a:r>
          </a:p>
        </p:txBody>
      </p:sp>
      <p:sp>
        <p:nvSpPr>
          <p:cNvPr id="17" name="TextBox 16"/>
          <p:cNvSpPr txBox="1"/>
          <p:nvPr/>
        </p:nvSpPr>
        <p:spPr>
          <a:xfrm rot="21354238">
            <a:off x="6699372" y="914613"/>
            <a:ext cx="2438400" cy="261610"/>
          </a:xfrm>
          <a:prstGeom prst="rect">
            <a:avLst/>
          </a:prstGeom>
          <a:noFill/>
        </p:spPr>
        <p:txBody>
          <a:bodyPr wrap="square" rtlCol="0">
            <a:spAutoFit/>
          </a:bodyPr>
          <a:lstStyle/>
          <a:p>
            <a:r>
              <a:rPr lang="en-US" sz="1100" dirty="0">
                <a:solidFill>
                  <a:schemeClr val="bg1"/>
                </a:solidFill>
              </a:rPr>
              <a:t>Holmes Ave.</a:t>
            </a:r>
          </a:p>
        </p:txBody>
      </p:sp>
      <p:sp>
        <p:nvSpPr>
          <p:cNvPr id="18" name="TextBox 17"/>
          <p:cNvSpPr txBox="1"/>
          <p:nvPr/>
        </p:nvSpPr>
        <p:spPr>
          <a:xfrm rot="19618055">
            <a:off x="6675104" y="1279087"/>
            <a:ext cx="2438400" cy="261610"/>
          </a:xfrm>
          <a:prstGeom prst="rect">
            <a:avLst/>
          </a:prstGeom>
          <a:noFill/>
        </p:spPr>
        <p:txBody>
          <a:bodyPr wrap="square" rtlCol="0">
            <a:spAutoFit/>
          </a:bodyPr>
          <a:lstStyle/>
          <a:p>
            <a:r>
              <a:rPr lang="en-US" sz="1100" dirty="0">
                <a:solidFill>
                  <a:schemeClr val="bg1"/>
                </a:solidFill>
              </a:rPr>
              <a:t>Clinton Ave.</a:t>
            </a:r>
          </a:p>
        </p:txBody>
      </p:sp>
      <p:pic>
        <p:nvPicPr>
          <p:cNvPr id="2" name="Picture 1"/>
          <p:cNvPicPr>
            <a:picLocks noChangeAspect="1"/>
          </p:cNvPicPr>
          <p:nvPr/>
        </p:nvPicPr>
        <p:blipFill rotWithShape="1">
          <a:blip r:embed="rId3"/>
          <a:srcRect t="4558"/>
          <a:stretch/>
        </p:blipFill>
        <p:spPr>
          <a:xfrm>
            <a:off x="4519498" y="1515542"/>
            <a:ext cx="4243502" cy="4621328"/>
          </a:xfrm>
          <a:prstGeom prst="rect">
            <a:avLst/>
          </a:prstGeom>
          <a:ln w="12700">
            <a:solidFill>
              <a:schemeClr val="tx1"/>
            </a:solidFill>
          </a:ln>
        </p:spPr>
      </p:pic>
      <p:sp>
        <p:nvSpPr>
          <p:cNvPr id="4" name="Rectangle 3"/>
          <p:cNvSpPr/>
          <p:nvPr/>
        </p:nvSpPr>
        <p:spPr>
          <a:xfrm>
            <a:off x="6096000" y="3995229"/>
            <a:ext cx="865863" cy="1625844"/>
          </a:xfrm>
          <a:prstGeom prst="rect">
            <a:avLst/>
          </a:prstGeom>
          <a:solidFill>
            <a:srgbClr val="FF0000">
              <a:alpha val="50196"/>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122126" y="4343400"/>
            <a:ext cx="956036" cy="646331"/>
          </a:xfrm>
          <a:prstGeom prst="rect">
            <a:avLst/>
          </a:prstGeom>
          <a:noFill/>
        </p:spPr>
        <p:txBody>
          <a:bodyPr wrap="square" rtlCol="0">
            <a:spAutoFit/>
          </a:bodyPr>
          <a:lstStyle/>
          <a:p>
            <a:r>
              <a:rPr lang="en-US" sz="1200" dirty="0">
                <a:solidFill>
                  <a:schemeClr val="bg1"/>
                </a:solidFill>
              </a:rPr>
              <a:t>East Rome Crossing </a:t>
            </a:r>
          </a:p>
        </p:txBody>
      </p:sp>
      <p:sp>
        <p:nvSpPr>
          <p:cNvPr id="19" name="Oval 18"/>
          <p:cNvSpPr/>
          <p:nvPr/>
        </p:nvSpPr>
        <p:spPr>
          <a:xfrm rot="19908738">
            <a:off x="5937072" y="1906130"/>
            <a:ext cx="1291478" cy="431557"/>
          </a:xfrm>
          <a:prstGeom prst="ellipse">
            <a:avLst/>
          </a:prstGeom>
          <a:solidFill>
            <a:srgbClr val="FFC000">
              <a:alpha val="4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rot="19904976">
            <a:off x="6014735" y="1987615"/>
            <a:ext cx="1136155" cy="276999"/>
          </a:xfrm>
          <a:prstGeom prst="rect">
            <a:avLst/>
          </a:prstGeom>
          <a:noFill/>
        </p:spPr>
        <p:txBody>
          <a:bodyPr wrap="square" rtlCol="0">
            <a:spAutoFit/>
          </a:bodyPr>
          <a:lstStyle/>
          <a:p>
            <a:r>
              <a:rPr lang="en-US" sz="1200" dirty="0">
                <a:solidFill>
                  <a:schemeClr val="bg1"/>
                </a:solidFill>
              </a:rPr>
              <a:t>Downtown</a:t>
            </a:r>
          </a:p>
        </p:txBody>
      </p:sp>
      <p:sp>
        <p:nvSpPr>
          <p:cNvPr id="22" name="TextBox 21"/>
          <p:cNvSpPr txBox="1"/>
          <p:nvPr/>
        </p:nvSpPr>
        <p:spPr>
          <a:xfrm>
            <a:off x="7416248" y="4382869"/>
            <a:ext cx="1136155" cy="646331"/>
          </a:xfrm>
          <a:prstGeom prst="rect">
            <a:avLst/>
          </a:prstGeom>
          <a:noFill/>
        </p:spPr>
        <p:txBody>
          <a:bodyPr wrap="square" rtlCol="0">
            <a:spAutoFit/>
          </a:bodyPr>
          <a:lstStyle/>
          <a:p>
            <a:r>
              <a:rPr lang="en-US" sz="1200" dirty="0">
                <a:solidFill>
                  <a:schemeClr val="bg1"/>
                </a:solidFill>
              </a:rPr>
              <a:t>Inner Bypass Highway</a:t>
            </a:r>
          </a:p>
        </p:txBody>
      </p:sp>
      <p:sp>
        <p:nvSpPr>
          <p:cNvPr id="20" name="Freeform 19"/>
          <p:cNvSpPr/>
          <p:nvPr/>
        </p:nvSpPr>
        <p:spPr>
          <a:xfrm>
            <a:off x="4572000" y="1825295"/>
            <a:ext cx="4180114" cy="2119688"/>
          </a:xfrm>
          <a:custGeom>
            <a:avLst/>
            <a:gdLst>
              <a:gd name="connsiteX0" fmla="*/ 0 w 4180114"/>
              <a:gd name="connsiteY0" fmla="*/ 251699 h 2119688"/>
              <a:gd name="connsiteX1" fmla="*/ 143691 w 4180114"/>
              <a:gd name="connsiteY1" fmla="*/ 81882 h 2119688"/>
              <a:gd name="connsiteX2" fmla="*/ 339634 w 4180114"/>
              <a:gd name="connsiteY2" fmla="*/ 16568 h 2119688"/>
              <a:gd name="connsiteX3" fmla="*/ 522514 w 4180114"/>
              <a:gd name="connsiteY3" fmla="*/ 3505 h 2119688"/>
              <a:gd name="connsiteX4" fmla="*/ 705394 w 4180114"/>
              <a:gd name="connsiteY4" fmla="*/ 68819 h 2119688"/>
              <a:gd name="connsiteX5" fmla="*/ 914400 w 4180114"/>
              <a:gd name="connsiteY5" fmla="*/ 212511 h 2119688"/>
              <a:gd name="connsiteX6" fmla="*/ 1097280 w 4180114"/>
              <a:gd name="connsiteY6" fmla="*/ 382328 h 2119688"/>
              <a:gd name="connsiteX7" fmla="*/ 1254034 w 4180114"/>
              <a:gd name="connsiteY7" fmla="*/ 512956 h 2119688"/>
              <a:gd name="connsiteX8" fmla="*/ 1293223 w 4180114"/>
              <a:gd name="connsiteY8" fmla="*/ 695836 h 2119688"/>
              <a:gd name="connsiteX9" fmla="*/ 1306286 w 4180114"/>
              <a:gd name="connsiteY9" fmla="*/ 983219 h 2119688"/>
              <a:gd name="connsiteX10" fmla="*/ 1332411 w 4180114"/>
              <a:gd name="connsiteY10" fmla="*/ 1153036 h 2119688"/>
              <a:gd name="connsiteX11" fmla="*/ 1463040 w 4180114"/>
              <a:gd name="connsiteY11" fmla="*/ 1218351 h 2119688"/>
              <a:gd name="connsiteX12" fmla="*/ 1724297 w 4180114"/>
              <a:gd name="connsiteY12" fmla="*/ 1296728 h 2119688"/>
              <a:gd name="connsiteX13" fmla="*/ 1972491 w 4180114"/>
              <a:gd name="connsiteY13" fmla="*/ 1335916 h 2119688"/>
              <a:gd name="connsiteX14" fmla="*/ 2116183 w 4180114"/>
              <a:gd name="connsiteY14" fmla="*/ 1283665 h 2119688"/>
              <a:gd name="connsiteX15" fmla="*/ 2168434 w 4180114"/>
              <a:gd name="connsiteY15" fmla="*/ 1179162 h 2119688"/>
              <a:gd name="connsiteX16" fmla="*/ 2207623 w 4180114"/>
              <a:gd name="connsiteY16" fmla="*/ 944031 h 2119688"/>
              <a:gd name="connsiteX17" fmla="*/ 2286000 w 4180114"/>
              <a:gd name="connsiteY17" fmla="*/ 643585 h 2119688"/>
              <a:gd name="connsiteX18" fmla="*/ 2351314 w 4180114"/>
              <a:gd name="connsiteY18" fmla="*/ 460705 h 2119688"/>
              <a:gd name="connsiteX19" fmla="*/ 2495006 w 4180114"/>
              <a:gd name="connsiteY19" fmla="*/ 317014 h 2119688"/>
              <a:gd name="connsiteX20" fmla="*/ 2599509 w 4180114"/>
              <a:gd name="connsiteY20" fmla="*/ 212511 h 2119688"/>
              <a:gd name="connsiteX21" fmla="*/ 2717074 w 4180114"/>
              <a:gd name="connsiteY21" fmla="*/ 134134 h 2119688"/>
              <a:gd name="connsiteX22" fmla="*/ 2860766 w 4180114"/>
              <a:gd name="connsiteY22" fmla="*/ 94945 h 2119688"/>
              <a:gd name="connsiteX23" fmla="*/ 3069771 w 4180114"/>
              <a:gd name="connsiteY23" fmla="*/ 173322 h 2119688"/>
              <a:gd name="connsiteX24" fmla="*/ 3331029 w 4180114"/>
              <a:gd name="connsiteY24" fmla="*/ 225574 h 2119688"/>
              <a:gd name="connsiteX25" fmla="*/ 3526971 w 4180114"/>
              <a:gd name="connsiteY25" fmla="*/ 186385 h 2119688"/>
              <a:gd name="connsiteX26" fmla="*/ 3775166 w 4180114"/>
              <a:gd name="connsiteY26" fmla="*/ 343139 h 2119688"/>
              <a:gd name="connsiteX27" fmla="*/ 3931920 w 4180114"/>
              <a:gd name="connsiteY27" fmla="*/ 526019 h 2119688"/>
              <a:gd name="connsiteX28" fmla="*/ 4088674 w 4180114"/>
              <a:gd name="connsiteY28" fmla="*/ 761151 h 2119688"/>
              <a:gd name="connsiteX29" fmla="*/ 4167051 w 4180114"/>
              <a:gd name="connsiteY29" fmla="*/ 1022408 h 2119688"/>
              <a:gd name="connsiteX30" fmla="*/ 4114800 w 4180114"/>
              <a:gd name="connsiteY30" fmla="*/ 1414294 h 2119688"/>
              <a:gd name="connsiteX31" fmla="*/ 4062549 w 4180114"/>
              <a:gd name="connsiteY31" fmla="*/ 1727802 h 2119688"/>
              <a:gd name="connsiteX32" fmla="*/ 4062549 w 4180114"/>
              <a:gd name="connsiteY32" fmla="*/ 1949871 h 2119688"/>
              <a:gd name="connsiteX33" fmla="*/ 4180114 w 4180114"/>
              <a:gd name="connsiteY33" fmla="*/ 2119688 h 211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80114" h="2119688">
                <a:moveTo>
                  <a:pt x="0" y="251699"/>
                </a:moveTo>
                <a:cubicBezTo>
                  <a:pt x="43542" y="186384"/>
                  <a:pt x="87085" y="121070"/>
                  <a:pt x="143691" y="81882"/>
                </a:cubicBezTo>
                <a:cubicBezTo>
                  <a:pt x="200297" y="42694"/>
                  <a:pt x="276497" y="29631"/>
                  <a:pt x="339634" y="16568"/>
                </a:cubicBezTo>
                <a:cubicBezTo>
                  <a:pt x="402771" y="3505"/>
                  <a:pt x="461554" y="-5204"/>
                  <a:pt x="522514" y="3505"/>
                </a:cubicBezTo>
                <a:cubicBezTo>
                  <a:pt x="583474" y="12213"/>
                  <a:pt x="640080" y="33985"/>
                  <a:pt x="705394" y="68819"/>
                </a:cubicBezTo>
                <a:cubicBezTo>
                  <a:pt x="770708" y="103653"/>
                  <a:pt x="849086" y="160259"/>
                  <a:pt x="914400" y="212511"/>
                </a:cubicBezTo>
                <a:cubicBezTo>
                  <a:pt x="979714" y="264763"/>
                  <a:pt x="1040674" y="332254"/>
                  <a:pt x="1097280" y="382328"/>
                </a:cubicBezTo>
                <a:cubicBezTo>
                  <a:pt x="1153886" y="432402"/>
                  <a:pt x="1221377" y="460705"/>
                  <a:pt x="1254034" y="512956"/>
                </a:cubicBezTo>
                <a:cubicBezTo>
                  <a:pt x="1286691" y="565207"/>
                  <a:pt x="1284514" y="617459"/>
                  <a:pt x="1293223" y="695836"/>
                </a:cubicBezTo>
                <a:cubicBezTo>
                  <a:pt x="1301932" y="774213"/>
                  <a:pt x="1299755" y="907019"/>
                  <a:pt x="1306286" y="983219"/>
                </a:cubicBezTo>
                <a:cubicBezTo>
                  <a:pt x="1312817" y="1059419"/>
                  <a:pt x="1306285" y="1113847"/>
                  <a:pt x="1332411" y="1153036"/>
                </a:cubicBezTo>
                <a:cubicBezTo>
                  <a:pt x="1358537" y="1192225"/>
                  <a:pt x="1397726" y="1194402"/>
                  <a:pt x="1463040" y="1218351"/>
                </a:cubicBezTo>
                <a:cubicBezTo>
                  <a:pt x="1528354" y="1242300"/>
                  <a:pt x="1639389" y="1277134"/>
                  <a:pt x="1724297" y="1296728"/>
                </a:cubicBezTo>
                <a:cubicBezTo>
                  <a:pt x="1809205" y="1316322"/>
                  <a:pt x="1907177" y="1338093"/>
                  <a:pt x="1972491" y="1335916"/>
                </a:cubicBezTo>
                <a:cubicBezTo>
                  <a:pt x="2037805" y="1333739"/>
                  <a:pt x="2083526" y="1309791"/>
                  <a:pt x="2116183" y="1283665"/>
                </a:cubicBezTo>
                <a:cubicBezTo>
                  <a:pt x="2148840" y="1257539"/>
                  <a:pt x="2153194" y="1235768"/>
                  <a:pt x="2168434" y="1179162"/>
                </a:cubicBezTo>
                <a:cubicBezTo>
                  <a:pt x="2183674" y="1122556"/>
                  <a:pt x="2188029" y="1033294"/>
                  <a:pt x="2207623" y="944031"/>
                </a:cubicBezTo>
                <a:cubicBezTo>
                  <a:pt x="2227217" y="854768"/>
                  <a:pt x="2262052" y="724139"/>
                  <a:pt x="2286000" y="643585"/>
                </a:cubicBezTo>
                <a:cubicBezTo>
                  <a:pt x="2309948" y="563031"/>
                  <a:pt x="2316480" y="515133"/>
                  <a:pt x="2351314" y="460705"/>
                </a:cubicBezTo>
                <a:cubicBezTo>
                  <a:pt x="2386148" y="406277"/>
                  <a:pt x="2495006" y="317014"/>
                  <a:pt x="2495006" y="317014"/>
                </a:cubicBezTo>
                <a:cubicBezTo>
                  <a:pt x="2536372" y="275648"/>
                  <a:pt x="2562498" y="242991"/>
                  <a:pt x="2599509" y="212511"/>
                </a:cubicBezTo>
                <a:cubicBezTo>
                  <a:pt x="2636520" y="182031"/>
                  <a:pt x="2673531" y="153728"/>
                  <a:pt x="2717074" y="134134"/>
                </a:cubicBezTo>
                <a:cubicBezTo>
                  <a:pt x="2760617" y="114540"/>
                  <a:pt x="2801983" y="88414"/>
                  <a:pt x="2860766" y="94945"/>
                </a:cubicBezTo>
                <a:cubicBezTo>
                  <a:pt x="2919549" y="101476"/>
                  <a:pt x="2991394" y="151551"/>
                  <a:pt x="3069771" y="173322"/>
                </a:cubicBezTo>
                <a:cubicBezTo>
                  <a:pt x="3148148" y="195093"/>
                  <a:pt x="3254829" y="223397"/>
                  <a:pt x="3331029" y="225574"/>
                </a:cubicBezTo>
                <a:cubicBezTo>
                  <a:pt x="3407229" y="227751"/>
                  <a:pt x="3452948" y="166791"/>
                  <a:pt x="3526971" y="186385"/>
                </a:cubicBezTo>
                <a:cubicBezTo>
                  <a:pt x="3600994" y="205979"/>
                  <a:pt x="3707675" y="286533"/>
                  <a:pt x="3775166" y="343139"/>
                </a:cubicBezTo>
                <a:cubicBezTo>
                  <a:pt x="3842657" y="399745"/>
                  <a:pt x="3879669" y="456350"/>
                  <a:pt x="3931920" y="526019"/>
                </a:cubicBezTo>
                <a:cubicBezTo>
                  <a:pt x="3984171" y="595688"/>
                  <a:pt x="4049486" y="678420"/>
                  <a:pt x="4088674" y="761151"/>
                </a:cubicBezTo>
                <a:cubicBezTo>
                  <a:pt x="4127862" y="843882"/>
                  <a:pt x="4162697" y="913551"/>
                  <a:pt x="4167051" y="1022408"/>
                </a:cubicBezTo>
                <a:cubicBezTo>
                  <a:pt x="4171405" y="1131265"/>
                  <a:pt x="4132217" y="1296728"/>
                  <a:pt x="4114800" y="1414294"/>
                </a:cubicBezTo>
                <a:cubicBezTo>
                  <a:pt x="4097383" y="1531860"/>
                  <a:pt x="4071257" y="1638539"/>
                  <a:pt x="4062549" y="1727802"/>
                </a:cubicBezTo>
                <a:cubicBezTo>
                  <a:pt x="4053841" y="1817065"/>
                  <a:pt x="4042955" y="1884557"/>
                  <a:pt x="4062549" y="1949871"/>
                </a:cubicBezTo>
                <a:cubicBezTo>
                  <a:pt x="4082143" y="2015185"/>
                  <a:pt x="4131128" y="2067436"/>
                  <a:pt x="4180114" y="2119688"/>
                </a:cubicBezTo>
              </a:path>
            </a:pathLst>
          </a:custGeom>
          <a:noFill/>
          <a:ln w="57150">
            <a:solidFill>
              <a:srgbClr val="00B0F0">
                <a:alpha val="6509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5760720" y="1489166"/>
            <a:ext cx="614350" cy="796834"/>
          </a:xfrm>
          <a:custGeom>
            <a:avLst/>
            <a:gdLst>
              <a:gd name="connsiteX0" fmla="*/ 574766 w 614350"/>
              <a:gd name="connsiteY0" fmla="*/ 0 h 796834"/>
              <a:gd name="connsiteX1" fmla="*/ 613954 w 614350"/>
              <a:gd name="connsiteY1" fmla="*/ 222068 h 796834"/>
              <a:gd name="connsiteX2" fmla="*/ 587829 w 614350"/>
              <a:gd name="connsiteY2" fmla="*/ 391885 h 796834"/>
              <a:gd name="connsiteX3" fmla="*/ 483326 w 614350"/>
              <a:gd name="connsiteY3" fmla="*/ 561702 h 796834"/>
              <a:gd name="connsiteX4" fmla="*/ 326571 w 614350"/>
              <a:gd name="connsiteY4" fmla="*/ 666205 h 796834"/>
              <a:gd name="connsiteX5" fmla="*/ 143691 w 614350"/>
              <a:gd name="connsiteY5" fmla="*/ 731520 h 796834"/>
              <a:gd name="connsiteX6" fmla="*/ 0 w 614350"/>
              <a:gd name="connsiteY6" fmla="*/ 796834 h 79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4350" h="796834">
                <a:moveTo>
                  <a:pt x="574766" y="0"/>
                </a:moveTo>
                <a:cubicBezTo>
                  <a:pt x="593271" y="78377"/>
                  <a:pt x="611777" y="156754"/>
                  <a:pt x="613954" y="222068"/>
                </a:cubicBezTo>
                <a:cubicBezTo>
                  <a:pt x="616131" y="287382"/>
                  <a:pt x="609600" y="335279"/>
                  <a:pt x="587829" y="391885"/>
                </a:cubicBezTo>
                <a:cubicBezTo>
                  <a:pt x="566058" y="448491"/>
                  <a:pt x="526869" y="515982"/>
                  <a:pt x="483326" y="561702"/>
                </a:cubicBezTo>
                <a:cubicBezTo>
                  <a:pt x="439783" y="607422"/>
                  <a:pt x="383177" y="637902"/>
                  <a:pt x="326571" y="666205"/>
                </a:cubicBezTo>
                <a:cubicBezTo>
                  <a:pt x="269965" y="694508"/>
                  <a:pt x="198119" y="709749"/>
                  <a:pt x="143691" y="731520"/>
                </a:cubicBezTo>
                <a:cubicBezTo>
                  <a:pt x="89263" y="753291"/>
                  <a:pt x="44631" y="775062"/>
                  <a:pt x="0" y="796834"/>
                </a:cubicBezTo>
              </a:path>
            </a:pathLst>
          </a:custGeom>
          <a:noFill/>
          <a:ln w="57150">
            <a:solidFill>
              <a:srgbClr val="00B0F0">
                <a:alpha val="6509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81000" y="5739267"/>
            <a:ext cx="2391518" cy="276999"/>
          </a:xfrm>
          <a:prstGeom prst="rect">
            <a:avLst/>
          </a:prstGeom>
          <a:noFill/>
          <a:ln>
            <a:noFill/>
          </a:ln>
        </p:spPr>
        <p:txBody>
          <a:bodyPr wrap="square" rtlCol="0">
            <a:spAutoFit/>
          </a:bodyPr>
          <a:lstStyle/>
          <a:p>
            <a:r>
              <a:rPr lang="en-US" sz="1200" dirty="0"/>
              <a:t>DARLINGTON SCHOOL</a:t>
            </a:r>
          </a:p>
        </p:txBody>
      </p:sp>
      <p:sp>
        <p:nvSpPr>
          <p:cNvPr id="26" name="Oval 25"/>
          <p:cNvSpPr/>
          <p:nvPr/>
        </p:nvSpPr>
        <p:spPr>
          <a:xfrm rot="19908738">
            <a:off x="5069636" y="5160526"/>
            <a:ext cx="228600" cy="228600"/>
          </a:xfrm>
          <a:prstGeom prst="ellipse">
            <a:avLst/>
          </a:prstGeom>
          <a:solidFill>
            <a:srgbClr val="FFC000">
              <a:alpha val="4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flipV="1">
            <a:off x="2275037" y="5334000"/>
            <a:ext cx="2830363" cy="519482"/>
            <a:chOff x="2000250" y="1838326"/>
            <a:chExt cx="3032109" cy="778864"/>
          </a:xfrm>
        </p:grpSpPr>
        <p:cxnSp>
          <p:nvCxnSpPr>
            <p:cNvPr id="28" name="Straight Connector 27"/>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311610" y="1626499"/>
            <a:ext cx="2391518" cy="276999"/>
          </a:xfrm>
          <a:prstGeom prst="rect">
            <a:avLst/>
          </a:prstGeom>
          <a:noFill/>
          <a:ln>
            <a:noFill/>
          </a:ln>
        </p:spPr>
        <p:txBody>
          <a:bodyPr wrap="square" rtlCol="0">
            <a:spAutoFit/>
          </a:bodyPr>
          <a:lstStyle/>
          <a:p>
            <a:r>
              <a:rPr lang="en-US" sz="1200" dirty="0"/>
              <a:t>COUNTRY CLUB</a:t>
            </a:r>
          </a:p>
        </p:txBody>
      </p:sp>
      <p:grpSp>
        <p:nvGrpSpPr>
          <p:cNvPr id="31" name="Group 30"/>
          <p:cNvGrpSpPr/>
          <p:nvPr/>
        </p:nvGrpSpPr>
        <p:grpSpPr>
          <a:xfrm>
            <a:off x="1729868" y="1748635"/>
            <a:ext cx="2920509" cy="519482"/>
            <a:chOff x="2000250" y="1838326"/>
            <a:chExt cx="3032109" cy="778864"/>
          </a:xfrm>
        </p:grpSpPr>
        <p:cxnSp>
          <p:nvCxnSpPr>
            <p:cNvPr id="32" name="Straight Connector 31"/>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443284" y="3711699"/>
            <a:ext cx="2391518" cy="276999"/>
          </a:xfrm>
          <a:prstGeom prst="rect">
            <a:avLst/>
          </a:prstGeom>
          <a:noFill/>
          <a:ln>
            <a:noFill/>
          </a:ln>
        </p:spPr>
        <p:txBody>
          <a:bodyPr wrap="square" rtlCol="0">
            <a:spAutoFit/>
          </a:bodyPr>
          <a:lstStyle/>
          <a:p>
            <a:r>
              <a:rPr lang="en-US" sz="1200" dirty="0"/>
              <a:t>BECK’S BLUFF/WOODS</a:t>
            </a:r>
          </a:p>
        </p:txBody>
      </p:sp>
      <p:grpSp>
        <p:nvGrpSpPr>
          <p:cNvPr id="35" name="Group 34"/>
          <p:cNvGrpSpPr/>
          <p:nvPr/>
        </p:nvGrpSpPr>
        <p:grpSpPr>
          <a:xfrm>
            <a:off x="2359269" y="3860208"/>
            <a:ext cx="2920509" cy="519482"/>
            <a:chOff x="2000250" y="1838326"/>
            <a:chExt cx="3032109" cy="778864"/>
          </a:xfrm>
        </p:grpSpPr>
        <p:cxnSp>
          <p:nvCxnSpPr>
            <p:cNvPr id="36" name="Straight Connector 35"/>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271303" y="2630269"/>
            <a:ext cx="3217757" cy="646331"/>
          </a:xfrm>
          <a:prstGeom prst="rect">
            <a:avLst/>
          </a:prstGeom>
          <a:noFill/>
          <a:ln>
            <a:noFill/>
          </a:ln>
        </p:spPr>
        <p:txBody>
          <a:bodyPr wrap="square" rtlCol="0">
            <a:spAutoFit/>
          </a:bodyPr>
          <a:lstStyle/>
          <a:p>
            <a:r>
              <a:rPr lang="en-US" sz="1200" dirty="0"/>
              <a:t>ROME’S NEIGHBORHOODS ARE GENERALLY SEPARATED BY RIVERS, TOPOGRAPHY, OR HIGHWAYS</a:t>
            </a:r>
          </a:p>
        </p:txBody>
      </p:sp>
      <p:grpSp>
        <p:nvGrpSpPr>
          <p:cNvPr id="39" name="Group 38"/>
          <p:cNvGrpSpPr/>
          <p:nvPr/>
        </p:nvGrpSpPr>
        <p:grpSpPr>
          <a:xfrm>
            <a:off x="3007148" y="2756263"/>
            <a:ext cx="2008990" cy="519482"/>
            <a:chOff x="2000250" y="1838326"/>
            <a:chExt cx="3032109" cy="778864"/>
          </a:xfrm>
        </p:grpSpPr>
        <p:cxnSp>
          <p:nvCxnSpPr>
            <p:cNvPr id="40" name="Straight Connector 39"/>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42" name="Picture 41">
            <a:extLst>
              <a:ext uri="{FF2B5EF4-FFF2-40B4-BE49-F238E27FC236}">
                <a16:creationId xmlns:a16="http://schemas.microsoft.com/office/drawing/2014/main" xmlns="" id="{96C6E025-4E1C-4400-9C71-07649A7F2559}"/>
              </a:ext>
            </a:extLst>
          </p:cNvPr>
          <p:cNvPicPr>
            <a:picLocks noChangeAspect="1"/>
          </p:cNvPicPr>
          <p:nvPr/>
        </p:nvPicPr>
        <p:blipFill rotWithShape="1">
          <a:blip r:embed="rId4"/>
          <a:srcRect t="13943" b="14071"/>
          <a:stretch/>
        </p:blipFill>
        <p:spPr>
          <a:xfrm>
            <a:off x="5257798" y="-1932"/>
            <a:ext cx="3886202" cy="813919"/>
          </a:xfrm>
          <a:prstGeom prst="rect">
            <a:avLst/>
          </a:prstGeom>
          <a:ln w="19050">
            <a:solidFill>
              <a:srgbClr val="008080"/>
            </a:solidFill>
          </a:ln>
        </p:spPr>
      </p:pic>
      <p:sp>
        <p:nvSpPr>
          <p:cNvPr id="44" name="TextBox 43">
            <a:extLst>
              <a:ext uri="{FF2B5EF4-FFF2-40B4-BE49-F238E27FC236}">
                <a16:creationId xmlns:a16="http://schemas.microsoft.com/office/drawing/2014/main" xmlns="" id="{7D88FF50-10BB-4E69-BF49-734563F3E2A0}"/>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UNDERSTANDING THE CONTEXT </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265078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165127" y="859061"/>
            <a:ext cx="8387276" cy="523220"/>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400" dirty="0"/>
              <a:t>Understanding the neighborhood’s relationship to home values within the community is also important to assess prospects for attracting market-rate investment. </a:t>
            </a:r>
          </a:p>
        </p:txBody>
      </p:sp>
      <p:sp>
        <p:nvSpPr>
          <p:cNvPr id="8" name="TextBox 7"/>
          <p:cNvSpPr txBox="1"/>
          <p:nvPr/>
        </p:nvSpPr>
        <p:spPr>
          <a:xfrm>
            <a:off x="11241" y="-1"/>
            <a:ext cx="5246557"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200"/>
              </a:spcBef>
              <a:spcAft>
                <a:spcPts val="0"/>
              </a:spcAft>
            </a:pPr>
            <a:r>
              <a:rPr lang="en-US" sz="1700" b="1" dirty="0">
                <a:solidFill>
                  <a:schemeClr val="bg1">
                    <a:lumMod val="95000"/>
                  </a:schemeClr>
                </a:solidFill>
              </a:rPr>
              <a:t>UNDERSTANDING THE CONTEXT</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 name="TextBox 2"/>
          <p:cNvSpPr txBox="1"/>
          <p:nvPr/>
        </p:nvSpPr>
        <p:spPr>
          <a:xfrm>
            <a:off x="4523463" y="3810000"/>
            <a:ext cx="2438400" cy="261610"/>
          </a:xfrm>
          <a:prstGeom prst="rect">
            <a:avLst/>
          </a:prstGeom>
          <a:noFill/>
        </p:spPr>
        <p:txBody>
          <a:bodyPr wrap="square" rtlCol="0">
            <a:spAutoFit/>
          </a:bodyPr>
          <a:lstStyle/>
          <a:p>
            <a:r>
              <a:rPr lang="en-US" sz="1100" dirty="0">
                <a:solidFill>
                  <a:schemeClr val="bg1"/>
                </a:solidFill>
              </a:rPr>
              <a:t>Governor’s Drive</a:t>
            </a:r>
          </a:p>
        </p:txBody>
      </p:sp>
      <p:sp>
        <p:nvSpPr>
          <p:cNvPr id="14" name="TextBox 13"/>
          <p:cNvSpPr txBox="1"/>
          <p:nvPr/>
        </p:nvSpPr>
        <p:spPr>
          <a:xfrm>
            <a:off x="4577620" y="5934898"/>
            <a:ext cx="2438400" cy="261610"/>
          </a:xfrm>
          <a:prstGeom prst="rect">
            <a:avLst/>
          </a:prstGeom>
          <a:noFill/>
        </p:spPr>
        <p:txBody>
          <a:bodyPr wrap="square" rtlCol="0">
            <a:spAutoFit/>
          </a:bodyPr>
          <a:lstStyle/>
          <a:p>
            <a:r>
              <a:rPr lang="en-US" sz="1100" dirty="0">
                <a:solidFill>
                  <a:schemeClr val="bg1"/>
                </a:solidFill>
              </a:rPr>
              <a:t>Bob Wallace Drive</a:t>
            </a:r>
          </a:p>
        </p:txBody>
      </p:sp>
      <p:sp>
        <p:nvSpPr>
          <p:cNvPr id="15" name="TextBox 14"/>
          <p:cNvSpPr txBox="1"/>
          <p:nvPr/>
        </p:nvSpPr>
        <p:spPr>
          <a:xfrm rot="3437118">
            <a:off x="6472788" y="3307227"/>
            <a:ext cx="2438400" cy="261610"/>
          </a:xfrm>
          <a:prstGeom prst="rect">
            <a:avLst/>
          </a:prstGeom>
          <a:noFill/>
        </p:spPr>
        <p:txBody>
          <a:bodyPr wrap="square" rtlCol="0">
            <a:spAutoFit/>
          </a:bodyPr>
          <a:lstStyle/>
          <a:p>
            <a:r>
              <a:rPr lang="en-US" sz="1100" b="1" spc="50" dirty="0">
                <a:solidFill>
                  <a:schemeClr val="bg1"/>
                </a:solidFill>
              </a:rPr>
              <a:t>Memorial Parkway</a:t>
            </a:r>
          </a:p>
        </p:txBody>
      </p:sp>
      <p:sp>
        <p:nvSpPr>
          <p:cNvPr id="16" name="TextBox 15"/>
          <p:cNvSpPr txBox="1"/>
          <p:nvPr/>
        </p:nvSpPr>
        <p:spPr>
          <a:xfrm rot="16200000">
            <a:off x="2702697" y="2459996"/>
            <a:ext cx="2438400" cy="261610"/>
          </a:xfrm>
          <a:prstGeom prst="rect">
            <a:avLst/>
          </a:prstGeom>
          <a:noFill/>
        </p:spPr>
        <p:txBody>
          <a:bodyPr wrap="square" rtlCol="0">
            <a:spAutoFit/>
          </a:bodyPr>
          <a:lstStyle/>
          <a:p>
            <a:r>
              <a:rPr lang="en-US" sz="1100" dirty="0">
                <a:solidFill>
                  <a:schemeClr val="bg1"/>
                </a:solidFill>
              </a:rPr>
              <a:t>Triana Blvd.</a:t>
            </a:r>
          </a:p>
        </p:txBody>
      </p:sp>
      <p:sp>
        <p:nvSpPr>
          <p:cNvPr id="18" name="TextBox 17"/>
          <p:cNvSpPr txBox="1"/>
          <p:nvPr/>
        </p:nvSpPr>
        <p:spPr>
          <a:xfrm rot="19618055">
            <a:off x="6675104" y="1279087"/>
            <a:ext cx="2438400" cy="261610"/>
          </a:xfrm>
          <a:prstGeom prst="rect">
            <a:avLst/>
          </a:prstGeom>
          <a:noFill/>
        </p:spPr>
        <p:txBody>
          <a:bodyPr wrap="square" rtlCol="0">
            <a:spAutoFit/>
          </a:bodyPr>
          <a:lstStyle/>
          <a:p>
            <a:r>
              <a:rPr lang="en-US" sz="1100" dirty="0">
                <a:solidFill>
                  <a:schemeClr val="bg1"/>
                </a:solidFill>
              </a:rPr>
              <a:t>Clinton Ave.</a:t>
            </a:r>
          </a:p>
        </p:txBody>
      </p:sp>
      <p:sp>
        <p:nvSpPr>
          <p:cNvPr id="5" name="TextBox 4"/>
          <p:cNvSpPr txBox="1"/>
          <p:nvPr/>
        </p:nvSpPr>
        <p:spPr>
          <a:xfrm>
            <a:off x="6122126" y="4343400"/>
            <a:ext cx="956036" cy="646331"/>
          </a:xfrm>
          <a:prstGeom prst="rect">
            <a:avLst/>
          </a:prstGeom>
          <a:noFill/>
        </p:spPr>
        <p:txBody>
          <a:bodyPr wrap="square" rtlCol="0">
            <a:spAutoFit/>
          </a:bodyPr>
          <a:lstStyle/>
          <a:p>
            <a:r>
              <a:rPr lang="en-US" sz="1200" dirty="0">
                <a:solidFill>
                  <a:schemeClr val="bg1"/>
                </a:solidFill>
              </a:rPr>
              <a:t>East Rome Crossing </a:t>
            </a:r>
          </a:p>
        </p:txBody>
      </p:sp>
      <p:sp>
        <p:nvSpPr>
          <p:cNvPr id="22" name="TextBox 21"/>
          <p:cNvSpPr txBox="1"/>
          <p:nvPr/>
        </p:nvSpPr>
        <p:spPr>
          <a:xfrm>
            <a:off x="7416248" y="4352746"/>
            <a:ext cx="1136155" cy="646331"/>
          </a:xfrm>
          <a:prstGeom prst="rect">
            <a:avLst/>
          </a:prstGeom>
          <a:noFill/>
        </p:spPr>
        <p:txBody>
          <a:bodyPr wrap="square" rtlCol="0">
            <a:spAutoFit/>
          </a:bodyPr>
          <a:lstStyle/>
          <a:p>
            <a:r>
              <a:rPr lang="en-US" sz="1200" dirty="0">
                <a:solidFill>
                  <a:schemeClr val="bg1"/>
                </a:solidFill>
              </a:rPr>
              <a:t>Inner Bypass Highway</a:t>
            </a:r>
          </a:p>
        </p:txBody>
      </p:sp>
      <p:grpSp>
        <p:nvGrpSpPr>
          <p:cNvPr id="13" name="Group 12"/>
          <p:cNvGrpSpPr/>
          <p:nvPr/>
        </p:nvGrpSpPr>
        <p:grpSpPr>
          <a:xfrm>
            <a:off x="914400" y="1445554"/>
            <a:ext cx="7451887" cy="4920213"/>
            <a:chOff x="1083099" y="1445554"/>
            <a:chExt cx="7451887" cy="4920213"/>
          </a:xfrm>
        </p:grpSpPr>
        <p:pic>
          <p:nvPicPr>
            <p:cNvPr id="11" name="Picture 10"/>
            <p:cNvPicPr>
              <a:picLocks noChangeAspect="1"/>
            </p:cNvPicPr>
            <p:nvPr/>
          </p:nvPicPr>
          <p:blipFill>
            <a:blip r:embed="rId3"/>
            <a:stretch>
              <a:fillRect/>
            </a:stretch>
          </p:blipFill>
          <p:spPr>
            <a:xfrm>
              <a:off x="1083099" y="1445554"/>
              <a:ext cx="7451887" cy="4920213"/>
            </a:xfrm>
            <a:prstGeom prst="rect">
              <a:avLst/>
            </a:prstGeom>
            <a:ln>
              <a:solidFill>
                <a:schemeClr val="tx1"/>
              </a:solidFill>
            </a:ln>
          </p:spPr>
        </p:pic>
        <p:sp>
          <p:nvSpPr>
            <p:cNvPr id="12" name="Rectangle 11"/>
            <p:cNvSpPr/>
            <p:nvPr/>
          </p:nvSpPr>
          <p:spPr>
            <a:xfrm>
              <a:off x="3391989" y="4191000"/>
              <a:ext cx="152400" cy="365760"/>
            </a:xfrm>
            <a:prstGeom prst="rect">
              <a:avLst/>
            </a:pr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p:cNvSpPr txBox="1"/>
          <p:nvPr/>
        </p:nvSpPr>
        <p:spPr>
          <a:xfrm>
            <a:off x="990600" y="5562600"/>
            <a:ext cx="1733692" cy="276999"/>
          </a:xfrm>
          <a:prstGeom prst="rect">
            <a:avLst/>
          </a:prstGeom>
          <a:noFill/>
        </p:spPr>
        <p:txBody>
          <a:bodyPr wrap="square" rtlCol="0">
            <a:spAutoFit/>
          </a:bodyPr>
          <a:lstStyle/>
          <a:p>
            <a:r>
              <a:rPr lang="en-US" sz="1200" dirty="0"/>
              <a:t>East Rome Crossing</a:t>
            </a:r>
          </a:p>
        </p:txBody>
      </p:sp>
      <p:grpSp>
        <p:nvGrpSpPr>
          <p:cNvPr id="26" name="Group 25"/>
          <p:cNvGrpSpPr/>
          <p:nvPr/>
        </p:nvGrpSpPr>
        <p:grpSpPr>
          <a:xfrm flipV="1">
            <a:off x="2667000" y="4556760"/>
            <a:ext cx="581032" cy="1204908"/>
            <a:chOff x="2000250" y="1838326"/>
            <a:chExt cx="3032109" cy="778864"/>
          </a:xfrm>
        </p:grpSpPr>
        <p:cxnSp>
          <p:nvCxnSpPr>
            <p:cNvPr id="27" name="Straight Connector 26"/>
            <p:cNvCxnSpPr/>
            <p:nvPr/>
          </p:nvCxnSpPr>
          <p:spPr>
            <a:xfrm>
              <a:off x="2000250" y="1847851"/>
              <a:ext cx="23485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339287" y="1838326"/>
              <a:ext cx="693072" cy="77886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5796819" y="5261521"/>
            <a:ext cx="2755583" cy="461665"/>
          </a:xfrm>
          <a:prstGeom prst="rect">
            <a:avLst/>
          </a:prstGeom>
          <a:noFill/>
        </p:spPr>
        <p:txBody>
          <a:bodyPr wrap="square" rtlCol="0">
            <a:spAutoFit/>
          </a:bodyPr>
          <a:lstStyle/>
          <a:p>
            <a:r>
              <a:rPr lang="en-US" sz="1200" b="1" dirty="0">
                <a:solidFill>
                  <a:schemeClr val="bg1"/>
                </a:solidFill>
              </a:rPr>
              <a:t>Color coding of home values within Rome’s neighborhoods</a:t>
            </a:r>
          </a:p>
        </p:txBody>
      </p:sp>
      <p:sp>
        <p:nvSpPr>
          <p:cNvPr id="3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30" name="TextBox 29">
            <a:extLst>
              <a:ext uri="{FF2B5EF4-FFF2-40B4-BE49-F238E27FC236}">
                <a16:creationId xmlns:a16="http://schemas.microsoft.com/office/drawing/2014/main" xmlns="" id="{383E943E-833C-44F6-8906-4BDDE6AA1FCE}"/>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UNDERSTANDING THE CONTEXT </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32" name="Picture 31">
            <a:extLst>
              <a:ext uri="{FF2B5EF4-FFF2-40B4-BE49-F238E27FC236}">
                <a16:creationId xmlns:a16="http://schemas.microsoft.com/office/drawing/2014/main" xmlns="" id="{1D68C385-1633-4CBD-8DBD-E402891D1633}"/>
              </a:ext>
            </a:extLst>
          </p:cNvPr>
          <p:cNvPicPr>
            <a:picLocks noChangeAspect="1"/>
          </p:cNvPicPr>
          <p:nvPr/>
        </p:nvPicPr>
        <p:blipFill rotWithShape="1">
          <a:blip r:embed="rId4"/>
          <a:srcRect t="13943" b="14071"/>
          <a:stretch/>
        </p:blipFill>
        <p:spPr>
          <a:xfrm>
            <a:off x="5257798" y="-1932"/>
            <a:ext cx="3886202" cy="813919"/>
          </a:xfrm>
          <a:prstGeom prst="rect">
            <a:avLst/>
          </a:prstGeom>
          <a:ln w="19050">
            <a:solidFill>
              <a:srgbClr val="008080"/>
            </a:solidFill>
          </a:ln>
        </p:spPr>
      </p:pic>
    </p:spTree>
    <p:extLst>
      <p:ext uri="{BB962C8B-B14F-4D97-AF65-F5344CB8AC3E}">
        <p14:creationId xmlns:p14="http://schemas.microsoft.com/office/powerpoint/2010/main" val="3219886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228" y="927318"/>
            <a:ext cx="8048783" cy="1815882"/>
          </a:xfrm>
          <a:prstGeom prst="rect">
            <a:avLst/>
          </a:prstGeom>
          <a:noFill/>
        </p:spPr>
        <p:txBody>
          <a:bodyPr wrap="square" rtlCol="0">
            <a:spAutoFit/>
          </a:bodyPr>
          <a:lstStyle/>
          <a:p>
            <a:r>
              <a:rPr lang="en-US" sz="1400" b="1" i="1" dirty="0"/>
              <a:t>Demographic trends are moderately favorable:</a:t>
            </a:r>
          </a:p>
          <a:p>
            <a:endParaRPr lang="en-US" sz="800" b="1" i="1" dirty="0"/>
          </a:p>
          <a:p>
            <a:pPr marL="793750" indent="-342900">
              <a:spcAft>
                <a:spcPts val="600"/>
              </a:spcAft>
              <a:buFont typeface="Arial" panose="020B0604020202020204" pitchFamily="34" charset="0"/>
              <a:buChar char="•"/>
            </a:pPr>
            <a:r>
              <a:rPr lang="en-US" sz="1400" b="1" i="1" dirty="0"/>
              <a:t>Georgia is a high-growth state with major population growth</a:t>
            </a:r>
          </a:p>
          <a:p>
            <a:pPr marL="793750" indent="-342900">
              <a:spcAft>
                <a:spcPts val="600"/>
              </a:spcAft>
              <a:buFont typeface="Arial" panose="020B0604020202020204" pitchFamily="34" charset="0"/>
              <a:buChar char="•"/>
            </a:pPr>
            <a:r>
              <a:rPr lang="en-US" sz="1400" b="1" i="1" dirty="0"/>
              <a:t>Rome and Floyd County have grown moderately</a:t>
            </a:r>
          </a:p>
          <a:p>
            <a:pPr marL="793750" indent="-342900">
              <a:spcAft>
                <a:spcPts val="600"/>
              </a:spcAft>
              <a:buFont typeface="Arial" panose="020B0604020202020204" pitchFamily="34" charset="0"/>
              <a:buChar char="•"/>
            </a:pPr>
            <a:r>
              <a:rPr lang="en-US" sz="1400" b="1" i="1" dirty="0"/>
              <a:t>Potential exists for increased growth </a:t>
            </a:r>
          </a:p>
          <a:p>
            <a:pPr marL="793750" indent="-342900">
              <a:spcAft>
                <a:spcPts val="600"/>
              </a:spcAft>
              <a:buFont typeface="Arial" panose="020B0604020202020204" pitchFamily="34" charset="0"/>
              <a:buChar char="•"/>
            </a:pPr>
            <a:r>
              <a:rPr lang="en-US" sz="1400" b="1" i="1" dirty="0"/>
              <a:t>Rome is projected to see job growth better than U.S. average</a:t>
            </a:r>
          </a:p>
          <a:p>
            <a:pPr marL="793750" indent="-342900">
              <a:spcAft>
                <a:spcPts val="600"/>
              </a:spcAft>
              <a:buFont typeface="Arial" panose="020B0604020202020204" pitchFamily="34" charset="0"/>
              <a:buChar char="•"/>
            </a:pPr>
            <a:r>
              <a:rPr lang="en-US" sz="1400" b="1" i="1" dirty="0"/>
              <a:t>Anecdotal evidence suggests local wages are rising</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1) UNDERSTANDING TRENDS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3" name="Picture 2"/>
          <p:cNvPicPr>
            <a:picLocks noChangeAspect="1"/>
          </p:cNvPicPr>
          <p:nvPr/>
        </p:nvPicPr>
        <p:blipFill>
          <a:blip r:embed="rId3"/>
          <a:stretch>
            <a:fillRect/>
          </a:stretch>
        </p:blipFill>
        <p:spPr>
          <a:xfrm>
            <a:off x="3962399" y="2888477"/>
            <a:ext cx="3754801" cy="3359923"/>
          </a:xfrm>
          <a:prstGeom prst="rect">
            <a:avLst/>
          </a:prstGeom>
          <a:ln>
            <a:solidFill>
              <a:schemeClr val="tx1"/>
            </a:solidFill>
          </a:ln>
        </p:spPr>
      </p:pic>
      <p:sp>
        <p:nvSpPr>
          <p:cNvPr id="4" name="TextBox 3"/>
          <p:cNvSpPr txBox="1"/>
          <p:nvPr/>
        </p:nvSpPr>
        <p:spPr>
          <a:xfrm>
            <a:off x="685800" y="3738619"/>
            <a:ext cx="2971800" cy="1231106"/>
          </a:xfrm>
          <a:prstGeom prst="rect">
            <a:avLst/>
          </a:prstGeom>
          <a:noFill/>
        </p:spPr>
        <p:txBody>
          <a:bodyPr wrap="square" rtlCol="0">
            <a:spAutoFit/>
          </a:bodyPr>
          <a:lstStyle/>
          <a:p>
            <a:r>
              <a:rPr lang="en-US" sz="1400" b="1" i="1" dirty="0"/>
              <a:t>Rome has a relatively high rate of poverty.  Job and wage growth could help reduce the poverty rate.</a:t>
            </a:r>
          </a:p>
          <a:p>
            <a:endParaRPr lang="en-US" dirty="0"/>
          </a:p>
        </p:txBody>
      </p:sp>
      <p:sp>
        <p:nvSpPr>
          <p:cNvPr id="12"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10" name="Picture 9">
            <a:extLst>
              <a:ext uri="{FF2B5EF4-FFF2-40B4-BE49-F238E27FC236}">
                <a16:creationId xmlns:a16="http://schemas.microsoft.com/office/drawing/2014/main" xmlns="" id="{E35D067E-341D-4E80-9296-147C3A35B18A}"/>
              </a:ext>
            </a:extLst>
          </p:cNvPr>
          <p:cNvPicPr>
            <a:picLocks noChangeAspect="1"/>
          </p:cNvPicPr>
          <p:nvPr/>
        </p:nvPicPr>
        <p:blipFill rotWithShape="1">
          <a:blip r:embed="rId4"/>
          <a:srcRect t="13943" b="14071"/>
          <a:stretch/>
        </p:blipFill>
        <p:spPr>
          <a:xfrm>
            <a:off x="5257798" y="-1932"/>
            <a:ext cx="3886202" cy="813919"/>
          </a:xfrm>
          <a:prstGeom prst="rect">
            <a:avLst/>
          </a:prstGeom>
          <a:ln w="19050">
            <a:solidFill>
              <a:srgbClr val="008080"/>
            </a:solidFill>
          </a:ln>
        </p:spPr>
      </p:pic>
      <p:sp>
        <p:nvSpPr>
          <p:cNvPr id="11" name="TextBox 10">
            <a:extLst>
              <a:ext uri="{FF2B5EF4-FFF2-40B4-BE49-F238E27FC236}">
                <a16:creationId xmlns:a16="http://schemas.microsoft.com/office/drawing/2014/main" xmlns="" id="{941E0364-F461-4DF7-BA06-09E6826471D7}"/>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UNDERSTANDING TRENDS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4073006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541704"/>
            <a:ext cx="7498205" cy="2369880"/>
          </a:xfrm>
          <a:prstGeom prst="rect">
            <a:avLst/>
          </a:prstGeom>
          <a:noFill/>
        </p:spPr>
        <p:txBody>
          <a:bodyPr wrap="square" rtlCol="0">
            <a:spAutoFit/>
          </a:bodyPr>
          <a:lstStyle/>
          <a:p>
            <a:r>
              <a:rPr lang="en-US" sz="1600" b="1" i="1" dirty="0"/>
              <a:t>Recent positive changes in the East Rome Crossing neighborhood include: </a:t>
            </a:r>
          </a:p>
          <a:p>
            <a:endParaRPr lang="en-US" sz="1600" b="1" i="1" dirty="0"/>
          </a:p>
          <a:p>
            <a:pPr marL="793750" indent="-342900">
              <a:spcAft>
                <a:spcPts val="600"/>
              </a:spcAft>
              <a:buFont typeface="Arial" panose="020B0604020202020204" pitchFamily="34" charset="0"/>
              <a:buChar char="•"/>
            </a:pPr>
            <a:r>
              <a:rPr lang="en-US" sz="1600" b="1" i="1" dirty="0"/>
              <a:t>Sandra Hudson Villas redevelopment</a:t>
            </a:r>
          </a:p>
          <a:p>
            <a:pPr marL="793750" indent="-342900">
              <a:spcAft>
                <a:spcPts val="600"/>
              </a:spcAft>
              <a:buFont typeface="Arial" panose="020B0604020202020204" pitchFamily="34" charset="0"/>
              <a:buChar char="•"/>
            </a:pPr>
            <a:r>
              <a:rPr lang="en-US" sz="1600" b="1" i="1" dirty="0"/>
              <a:t>New single family and duplex development by NWGHA</a:t>
            </a:r>
          </a:p>
          <a:p>
            <a:pPr marL="793750" indent="-342900">
              <a:spcAft>
                <a:spcPts val="600"/>
              </a:spcAft>
              <a:buFont typeface="Arial" panose="020B0604020202020204" pitchFamily="34" charset="0"/>
              <a:buChar char="•"/>
            </a:pPr>
            <a:r>
              <a:rPr lang="en-US" sz="1600" b="1" i="1" dirty="0"/>
              <a:t>Receipt of the Choice Neighborhoods Planning Grant</a:t>
            </a:r>
          </a:p>
          <a:p>
            <a:pPr marL="793750" indent="-342900">
              <a:spcAft>
                <a:spcPts val="600"/>
              </a:spcAft>
              <a:buFont typeface="Arial" panose="020B0604020202020204" pitchFamily="34" charset="0"/>
              <a:buChar char="•"/>
            </a:pPr>
            <a:r>
              <a:rPr lang="en-US" sz="1600" b="1" i="1" dirty="0"/>
              <a:t>Pending redevelopment of the John Graham Homes site</a:t>
            </a:r>
          </a:p>
          <a:p>
            <a:pPr marL="793750" indent="-342900">
              <a:spcAft>
                <a:spcPts val="600"/>
              </a:spcAft>
              <a:buFont typeface="+mj-lt"/>
              <a:buAutoNum type="alphaLcPeriod"/>
            </a:pPr>
            <a:endParaRPr lang="en-US" sz="1600" b="1" i="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548390" y="1154449"/>
            <a:ext cx="8214610" cy="2062103"/>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600" b="1" dirty="0"/>
              <a:t>It is human nature to expect that the future will be a </a:t>
            </a:r>
            <a:r>
              <a:rPr lang="en-US" sz="1600" b="1" i="1" dirty="0"/>
              <a:t>continuation of the past</a:t>
            </a:r>
            <a:r>
              <a:rPr lang="en-US" sz="1600" b="1" dirty="0"/>
              <a:t>.  However, with respect to the form and function of cities and neighborhoods, the future is rarely a continuation of the past.  Neighborhoods in particular tend to either improve or decline over time.  Sometimes change occurs so slowly that most people do not observe it.  In the East Rome Crossing Neighborhood, slow but steady decline occurred for several decades.  In recent years, some positive changes have occurred that could be achievements to build upon.</a:t>
            </a:r>
          </a:p>
        </p:txBody>
      </p:sp>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1) UNDERSTANDING TRENDS: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12" name="Picture 11">
            <a:extLst>
              <a:ext uri="{FF2B5EF4-FFF2-40B4-BE49-F238E27FC236}">
                <a16:creationId xmlns:a16="http://schemas.microsoft.com/office/drawing/2014/main" xmlns="" id="{322780DE-6828-4EEE-B7B7-C847AF3A31F2}"/>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3" name="TextBox 12">
            <a:extLst>
              <a:ext uri="{FF2B5EF4-FFF2-40B4-BE49-F238E27FC236}">
                <a16:creationId xmlns:a16="http://schemas.microsoft.com/office/drawing/2014/main" xmlns="" id="{B7A82025-5035-4C79-8506-D9547D656841}"/>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UNDERSTANDING TRENDS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3125973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500920" y="938736"/>
            <a:ext cx="8153400" cy="523220"/>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400" dirty="0"/>
              <a:t>Leveraging assets and areas of strength is central to improving the neighborhood.  East Rome Crossing’s location relative to downtown Rome is seen as an asset.</a:t>
            </a:r>
          </a:p>
        </p:txBody>
      </p:sp>
      <p:sp>
        <p:nvSpPr>
          <p:cNvPr id="8" name="TextBox 7"/>
          <p:cNvSpPr txBox="1"/>
          <p:nvPr/>
        </p:nvSpPr>
        <p:spPr>
          <a:xfrm>
            <a:off x="11241" y="-2"/>
            <a:ext cx="5246557" cy="674544"/>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lnSpc>
                <a:spcPct val="150000"/>
              </a:lnSpc>
              <a:spcBef>
                <a:spcPts val="200"/>
              </a:spcBef>
              <a:spcAft>
                <a:spcPts val="0"/>
              </a:spcAft>
            </a:pPr>
            <a:r>
              <a:rPr lang="en-US" sz="1700" b="1" dirty="0">
                <a:solidFill>
                  <a:schemeClr val="bg1">
                    <a:lumMod val="95000"/>
                  </a:schemeClr>
                </a:solidFill>
              </a:rPr>
              <a:t>ASSESSING ASSETS AND STRENGTHS: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 name="TextBox 2"/>
          <p:cNvSpPr txBox="1"/>
          <p:nvPr/>
        </p:nvSpPr>
        <p:spPr>
          <a:xfrm>
            <a:off x="4523463" y="3810000"/>
            <a:ext cx="2438400" cy="261610"/>
          </a:xfrm>
          <a:prstGeom prst="rect">
            <a:avLst/>
          </a:prstGeom>
          <a:noFill/>
        </p:spPr>
        <p:txBody>
          <a:bodyPr wrap="square" rtlCol="0">
            <a:spAutoFit/>
          </a:bodyPr>
          <a:lstStyle/>
          <a:p>
            <a:r>
              <a:rPr lang="en-US" sz="1100" dirty="0">
                <a:solidFill>
                  <a:schemeClr val="bg1"/>
                </a:solidFill>
              </a:rPr>
              <a:t>Governor’s Drive</a:t>
            </a:r>
          </a:p>
        </p:txBody>
      </p:sp>
      <p:sp>
        <p:nvSpPr>
          <p:cNvPr id="14" name="TextBox 13"/>
          <p:cNvSpPr txBox="1"/>
          <p:nvPr/>
        </p:nvSpPr>
        <p:spPr>
          <a:xfrm>
            <a:off x="4577620" y="5934898"/>
            <a:ext cx="2438400" cy="261610"/>
          </a:xfrm>
          <a:prstGeom prst="rect">
            <a:avLst/>
          </a:prstGeom>
          <a:noFill/>
        </p:spPr>
        <p:txBody>
          <a:bodyPr wrap="square" rtlCol="0">
            <a:spAutoFit/>
          </a:bodyPr>
          <a:lstStyle/>
          <a:p>
            <a:r>
              <a:rPr lang="en-US" sz="1100" dirty="0">
                <a:solidFill>
                  <a:schemeClr val="bg1"/>
                </a:solidFill>
              </a:rPr>
              <a:t>Bob Wallace Drive</a:t>
            </a:r>
          </a:p>
        </p:txBody>
      </p:sp>
      <p:sp>
        <p:nvSpPr>
          <p:cNvPr id="15" name="TextBox 14"/>
          <p:cNvSpPr txBox="1"/>
          <p:nvPr/>
        </p:nvSpPr>
        <p:spPr>
          <a:xfrm rot="3437118">
            <a:off x="6472788" y="3307227"/>
            <a:ext cx="2438400" cy="261610"/>
          </a:xfrm>
          <a:prstGeom prst="rect">
            <a:avLst/>
          </a:prstGeom>
          <a:noFill/>
        </p:spPr>
        <p:txBody>
          <a:bodyPr wrap="square" rtlCol="0">
            <a:spAutoFit/>
          </a:bodyPr>
          <a:lstStyle/>
          <a:p>
            <a:r>
              <a:rPr lang="en-US" sz="1100" b="1" spc="50" dirty="0">
                <a:solidFill>
                  <a:schemeClr val="bg1"/>
                </a:solidFill>
              </a:rPr>
              <a:t>Memorial Parkway</a:t>
            </a:r>
          </a:p>
        </p:txBody>
      </p:sp>
      <p:sp>
        <p:nvSpPr>
          <p:cNvPr id="16" name="TextBox 15"/>
          <p:cNvSpPr txBox="1"/>
          <p:nvPr/>
        </p:nvSpPr>
        <p:spPr>
          <a:xfrm rot="16200000">
            <a:off x="2702697" y="2459996"/>
            <a:ext cx="2438400" cy="261610"/>
          </a:xfrm>
          <a:prstGeom prst="rect">
            <a:avLst/>
          </a:prstGeom>
          <a:noFill/>
        </p:spPr>
        <p:txBody>
          <a:bodyPr wrap="square" rtlCol="0">
            <a:spAutoFit/>
          </a:bodyPr>
          <a:lstStyle/>
          <a:p>
            <a:r>
              <a:rPr lang="en-US" sz="1100" dirty="0">
                <a:solidFill>
                  <a:schemeClr val="bg1"/>
                </a:solidFill>
              </a:rPr>
              <a:t>Triana Blvd.</a:t>
            </a:r>
          </a:p>
        </p:txBody>
      </p:sp>
      <p:sp>
        <p:nvSpPr>
          <p:cNvPr id="18" name="TextBox 17"/>
          <p:cNvSpPr txBox="1"/>
          <p:nvPr/>
        </p:nvSpPr>
        <p:spPr>
          <a:xfrm rot="19618055">
            <a:off x="6675104" y="1279087"/>
            <a:ext cx="2438400" cy="261610"/>
          </a:xfrm>
          <a:prstGeom prst="rect">
            <a:avLst/>
          </a:prstGeom>
          <a:noFill/>
        </p:spPr>
        <p:txBody>
          <a:bodyPr wrap="square" rtlCol="0">
            <a:spAutoFit/>
          </a:bodyPr>
          <a:lstStyle/>
          <a:p>
            <a:r>
              <a:rPr lang="en-US" sz="1100" dirty="0">
                <a:solidFill>
                  <a:schemeClr val="bg1"/>
                </a:solidFill>
              </a:rPr>
              <a:t>Clinton Ave.</a:t>
            </a:r>
          </a:p>
        </p:txBody>
      </p:sp>
      <p:pic>
        <p:nvPicPr>
          <p:cNvPr id="4" name="Picture 3"/>
          <p:cNvPicPr>
            <a:picLocks noChangeAspect="1"/>
          </p:cNvPicPr>
          <p:nvPr/>
        </p:nvPicPr>
        <p:blipFill>
          <a:blip r:embed="rId3"/>
          <a:stretch>
            <a:fillRect/>
          </a:stretch>
        </p:blipFill>
        <p:spPr>
          <a:xfrm>
            <a:off x="3300941" y="1670214"/>
            <a:ext cx="5353379" cy="4514600"/>
          </a:xfrm>
          <a:prstGeom prst="rect">
            <a:avLst/>
          </a:prstGeom>
          <a:ln>
            <a:solidFill>
              <a:schemeClr val="tx1"/>
            </a:solidFill>
          </a:ln>
        </p:spPr>
      </p:pic>
      <p:cxnSp>
        <p:nvCxnSpPr>
          <p:cNvPr id="12" name="Straight Connector 11"/>
          <p:cNvCxnSpPr/>
          <p:nvPr/>
        </p:nvCxnSpPr>
        <p:spPr>
          <a:xfrm>
            <a:off x="4633919" y="4544054"/>
            <a:ext cx="1752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6388101" y="4534529"/>
            <a:ext cx="88899" cy="162584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049424" y="4534528"/>
            <a:ext cx="598776" cy="74393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733800" y="5262287"/>
            <a:ext cx="315624" cy="91736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096" name="Oval 4095"/>
          <p:cNvSpPr/>
          <p:nvPr/>
        </p:nvSpPr>
        <p:spPr>
          <a:xfrm rot="20687487">
            <a:off x="4798281" y="2025447"/>
            <a:ext cx="1487628" cy="457200"/>
          </a:xfrm>
          <a:prstGeom prst="ellipse">
            <a:avLst/>
          </a:prstGeom>
          <a:solidFill>
            <a:srgbClr val="00B0F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rot="18081620">
            <a:off x="5917618" y="2524031"/>
            <a:ext cx="1029863" cy="473529"/>
          </a:xfrm>
          <a:prstGeom prst="ellipse">
            <a:avLst/>
          </a:prstGeom>
          <a:solidFill>
            <a:srgbClr val="00B0F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5537207" y="3167498"/>
            <a:ext cx="487269" cy="473529"/>
          </a:xfrm>
          <a:prstGeom prst="ellipse">
            <a:avLst/>
          </a:prstGeom>
          <a:solidFill>
            <a:srgbClr val="00B0F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TextBox 4096"/>
          <p:cNvSpPr txBox="1"/>
          <p:nvPr/>
        </p:nvSpPr>
        <p:spPr>
          <a:xfrm>
            <a:off x="326278" y="4142601"/>
            <a:ext cx="1806846" cy="276999"/>
          </a:xfrm>
          <a:prstGeom prst="rect">
            <a:avLst/>
          </a:prstGeom>
          <a:noFill/>
          <a:ln>
            <a:noFill/>
          </a:ln>
        </p:spPr>
        <p:txBody>
          <a:bodyPr wrap="square" rtlCol="0">
            <a:spAutoFit/>
          </a:bodyPr>
          <a:lstStyle/>
          <a:p>
            <a:r>
              <a:rPr lang="en-US" sz="1200" dirty="0"/>
              <a:t>ETOWAH RIVER </a:t>
            </a:r>
          </a:p>
        </p:txBody>
      </p:sp>
      <p:sp>
        <p:nvSpPr>
          <p:cNvPr id="37" name="TextBox 36"/>
          <p:cNvSpPr txBox="1"/>
          <p:nvPr/>
        </p:nvSpPr>
        <p:spPr>
          <a:xfrm>
            <a:off x="304800" y="1717455"/>
            <a:ext cx="2047081" cy="276999"/>
          </a:xfrm>
          <a:prstGeom prst="rect">
            <a:avLst/>
          </a:prstGeom>
          <a:noFill/>
          <a:ln>
            <a:noFill/>
          </a:ln>
        </p:spPr>
        <p:txBody>
          <a:bodyPr wrap="square" rtlCol="0">
            <a:spAutoFit/>
          </a:bodyPr>
          <a:lstStyle/>
          <a:p>
            <a:r>
              <a:rPr lang="en-US" sz="1200" dirty="0"/>
              <a:t>DOWNTOWN ROME</a:t>
            </a:r>
          </a:p>
        </p:txBody>
      </p:sp>
      <p:sp>
        <p:nvSpPr>
          <p:cNvPr id="38" name="TextBox 37"/>
          <p:cNvSpPr txBox="1"/>
          <p:nvPr/>
        </p:nvSpPr>
        <p:spPr>
          <a:xfrm>
            <a:off x="305784" y="2999601"/>
            <a:ext cx="2852815" cy="276999"/>
          </a:xfrm>
          <a:prstGeom prst="rect">
            <a:avLst/>
          </a:prstGeom>
          <a:noFill/>
          <a:ln>
            <a:noFill/>
          </a:ln>
        </p:spPr>
        <p:txBody>
          <a:bodyPr wrap="square" rtlCol="0">
            <a:spAutoFit/>
          </a:bodyPr>
          <a:lstStyle/>
          <a:p>
            <a:r>
              <a:rPr lang="en-US" sz="1200" dirty="0"/>
              <a:t>RIVERBEND DEVELOPMENT</a:t>
            </a:r>
          </a:p>
        </p:txBody>
      </p:sp>
      <p:sp>
        <p:nvSpPr>
          <p:cNvPr id="39" name="TextBox 38"/>
          <p:cNvSpPr txBox="1"/>
          <p:nvPr/>
        </p:nvSpPr>
        <p:spPr>
          <a:xfrm>
            <a:off x="291489" y="4599801"/>
            <a:ext cx="2101455" cy="276999"/>
          </a:xfrm>
          <a:prstGeom prst="rect">
            <a:avLst/>
          </a:prstGeom>
          <a:noFill/>
          <a:ln>
            <a:noFill/>
          </a:ln>
        </p:spPr>
        <p:txBody>
          <a:bodyPr wrap="square" rtlCol="0">
            <a:spAutoFit/>
          </a:bodyPr>
          <a:lstStyle/>
          <a:p>
            <a:r>
              <a:rPr lang="en-US" sz="1200" dirty="0"/>
              <a:t>KEY INTERSECTION</a:t>
            </a:r>
          </a:p>
        </p:txBody>
      </p:sp>
      <p:sp>
        <p:nvSpPr>
          <p:cNvPr id="4098" name="Rounded Rectangle 4097"/>
          <p:cNvSpPr/>
          <p:nvPr/>
        </p:nvSpPr>
        <p:spPr>
          <a:xfrm>
            <a:off x="5105400" y="3886200"/>
            <a:ext cx="1856463" cy="533400"/>
          </a:xfrm>
          <a:prstGeom prst="roundRect">
            <a:avLst/>
          </a:prstGeom>
          <a:solidFill>
            <a:srgbClr val="00B0F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308240" y="5051216"/>
            <a:ext cx="3228178" cy="276999"/>
          </a:xfrm>
          <a:prstGeom prst="rect">
            <a:avLst/>
          </a:prstGeom>
          <a:noFill/>
          <a:ln>
            <a:noFill/>
          </a:ln>
        </p:spPr>
        <p:txBody>
          <a:bodyPr wrap="square" rtlCol="0">
            <a:spAutoFit/>
          </a:bodyPr>
          <a:lstStyle/>
          <a:p>
            <a:r>
              <a:rPr lang="en-US" sz="1200" dirty="0"/>
              <a:t>EAST ROME HISTORIC DISTRICT</a:t>
            </a:r>
          </a:p>
        </p:txBody>
      </p:sp>
      <p:grpSp>
        <p:nvGrpSpPr>
          <p:cNvPr id="4106" name="Group 4105"/>
          <p:cNvGrpSpPr/>
          <p:nvPr/>
        </p:nvGrpSpPr>
        <p:grpSpPr>
          <a:xfrm>
            <a:off x="2000250" y="1847851"/>
            <a:ext cx="3001513" cy="321664"/>
            <a:chOff x="2000250" y="1847851"/>
            <a:chExt cx="3001513" cy="321664"/>
          </a:xfrm>
        </p:grpSpPr>
        <p:cxnSp>
          <p:nvCxnSpPr>
            <p:cNvPr id="4101" name="Straight Connector 4100"/>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104" name="Straight Arrow Connector 4103"/>
            <p:cNvCxnSpPr/>
            <p:nvPr/>
          </p:nvCxnSpPr>
          <p:spPr>
            <a:xfrm>
              <a:off x="4348812" y="1847851"/>
              <a:ext cx="652951" cy="3216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flipV="1">
            <a:off x="2540100" y="2933699"/>
            <a:ext cx="3559999" cy="202363"/>
            <a:chOff x="2000250" y="1847852"/>
            <a:chExt cx="2786940" cy="99919"/>
          </a:xfrm>
        </p:grpSpPr>
        <p:cxnSp>
          <p:nvCxnSpPr>
            <p:cNvPr id="52" name="Straight Connector 51"/>
            <p:cNvCxnSpPr/>
            <p:nvPr/>
          </p:nvCxnSpPr>
          <p:spPr>
            <a:xfrm flipV="1">
              <a:off x="2000250" y="1847852"/>
              <a:ext cx="259250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4592755" y="1849379"/>
              <a:ext cx="194435" cy="9839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flipV="1">
            <a:off x="3001523" y="4419600"/>
            <a:ext cx="3032109" cy="778864"/>
            <a:chOff x="2000250" y="1838326"/>
            <a:chExt cx="3032109" cy="778864"/>
          </a:xfrm>
        </p:grpSpPr>
        <p:cxnSp>
          <p:nvCxnSpPr>
            <p:cNvPr id="58" name="Straight Connector 57"/>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endCxn id="4098" idx="2"/>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pic>
        <p:nvPicPr>
          <p:cNvPr id="4113" name="Picture 41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623" y="2001451"/>
            <a:ext cx="1043291" cy="741749"/>
          </a:xfrm>
          <a:prstGeom prst="rect">
            <a:avLst/>
          </a:prstGeom>
          <a:ln>
            <a:solidFill>
              <a:schemeClr val="tx1"/>
            </a:solidFill>
          </a:ln>
        </p:spPr>
      </p:pic>
      <p:pic>
        <p:nvPicPr>
          <p:cNvPr id="4114" name="Picture 4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5069" y="1993933"/>
            <a:ext cx="1228078" cy="749268"/>
          </a:xfrm>
          <a:prstGeom prst="rect">
            <a:avLst/>
          </a:prstGeom>
          <a:ln>
            <a:solidFill>
              <a:schemeClr val="tx1"/>
            </a:solidFill>
          </a:ln>
        </p:spPr>
      </p:pic>
      <p:grpSp>
        <p:nvGrpSpPr>
          <p:cNvPr id="66" name="Group 65"/>
          <p:cNvGrpSpPr/>
          <p:nvPr/>
        </p:nvGrpSpPr>
        <p:grpSpPr>
          <a:xfrm flipV="1">
            <a:off x="2025513" y="3622467"/>
            <a:ext cx="3613287" cy="1128711"/>
            <a:chOff x="2000250" y="1838326"/>
            <a:chExt cx="3032109" cy="778864"/>
          </a:xfrm>
        </p:grpSpPr>
        <p:cxnSp>
          <p:nvCxnSpPr>
            <p:cNvPr id="67" name="Straight Connector 66"/>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flipV="1">
            <a:off x="1708642" y="3316264"/>
            <a:ext cx="3613287" cy="940352"/>
            <a:chOff x="2000250" y="1838326"/>
            <a:chExt cx="3032109" cy="778864"/>
          </a:xfrm>
        </p:grpSpPr>
        <p:cxnSp>
          <p:nvCxnSpPr>
            <p:cNvPr id="70" name="Straight Connector 69"/>
            <p:cNvCxnSpPr/>
            <p:nvPr/>
          </p:nvCxnSpPr>
          <p:spPr>
            <a:xfrm>
              <a:off x="2000250" y="1847851"/>
              <a:ext cx="23485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4339287" y="1838326"/>
              <a:ext cx="693072" cy="77886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pic>
        <p:nvPicPr>
          <p:cNvPr id="4117" name="Picture 4116"/>
          <p:cNvPicPr>
            <a:picLocks noChangeAspect="1"/>
          </p:cNvPicPr>
          <p:nvPr/>
        </p:nvPicPr>
        <p:blipFill rotWithShape="1">
          <a:blip r:embed="rId6">
            <a:extLst>
              <a:ext uri="{28A0092B-C50C-407E-A947-70E740481C1C}">
                <a14:useLocalDpi xmlns:a14="http://schemas.microsoft.com/office/drawing/2010/main" val="0"/>
              </a:ext>
            </a:extLst>
          </a:blip>
          <a:srcRect b="17946"/>
          <a:stretch/>
        </p:blipFill>
        <p:spPr>
          <a:xfrm flipV="1">
            <a:off x="432452" y="3248971"/>
            <a:ext cx="1202617" cy="765182"/>
          </a:xfrm>
          <a:prstGeom prst="rect">
            <a:avLst/>
          </a:prstGeom>
          <a:ln>
            <a:solidFill>
              <a:schemeClr val="tx1"/>
            </a:solidFill>
          </a:ln>
        </p:spPr>
      </p:pic>
      <p:pic>
        <p:nvPicPr>
          <p:cNvPr id="4118" name="Picture 41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7730" y="3237936"/>
            <a:ext cx="1285546" cy="776217"/>
          </a:xfrm>
          <a:prstGeom prst="rect">
            <a:avLst/>
          </a:prstGeom>
          <a:ln>
            <a:solidFill>
              <a:schemeClr val="tx1"/>
            </a:solidFill>
          </a:ln>
        </p:spPr>
      </p:pic>
      <p:pic>
        <p:nvPicPr>
          <p:cNvPr id="4119" name="Picture 4118"/>
          <p:cNvPicPr>
            <a:picLocks noChangeAspect="1"/>
          </p:cNvPicPr>
          <p:nvPr/>
        </p:nvPicPr>
        <p:blipFill rotWithShape="1">
          <a:blip r:embed="rId8"/>
          <a:srcRect b="37850"/>
          <a:stretch/>
        </p:blipFill>
        <p:spPr>
          <a:xfrm>
            <a:off x="434649" y="5316397"/>
            <a:ext cx="1377943" cy="602261"/>
          </a:xfrm>
          <a:prstGeom prst="rect">
            <a:avLst/>
          </a:prstGeom>
          <a:ln>
            <a:solidFill>
              <a:schemeClr val="tx1"/>
            </a:solidFill>
          </a:ln>
        </p:spPr>
      </p:pic>
      <p:cxnSp>
        <p:nvCxnSpPr>
          <p:cNvPr id="4121" name="Straight Arrow Connector 4120"/>
          <p:cNvCxnSpPr/>
          <p:nvPr/>
        </p:nvCxnSpPr>
        <p:spPr>
          <a:xfrm flipV="1">
            <a:off x="5511081" y="3641027"/>
            <a:ext cx="243635" cy="2277631"/>
          </a:xfrm>
          <a:prstGeom prst="straightConnector1">
            <a:avLst/>
          </a:prstGeom>
          <a:ln w="57150">
            <a:solidFill>
              <a:srgbClr val="FFFF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35" idx="1"/>
          </p:cNvCxnSpPr>
          <p:nvPr/>
        </p:nvCxnSpPr>
        <p:spPr>
          <a:xfrm flipH="1" flipV="1">
            <a:off x="4724401" y="2520739"/>
            <a:ext cx="884165" cy="716106"/>
          </a:xfrm>
          <a:prstGeom prst="straightConnector1">
            <a:avLst/>
          </a:prstGeom>
          <a:ln w="38100">
            <a:solidFill>
              <a:srgbClr val="FFFF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4686366" y="2361180"/>
            <a:ext cx="279515" cy="119333"/>
          </a:xfrm>
          <a:prstGeom prst="straightConnector1">
            <a:avLst/>
          </a:prstGeom>
          <a:ln w="38100">
            <a:solidFill>
              <a:srgbClr val="FFFF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84"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54" name="Picture 53">
            <a:extLst>
              <a:ext uri="{FF2B5EF4-FFF2-40B4-BE49-F238E27FC236}">
                <a16:creationId xmlns:a16="http://schemas.microsoft.com/office/drawing/2014/main" xmlns="" id="{651CEEDA-62B6-4497-8335-BE1ACD1E052C}"/>
              </a:ext>
            </a:extLst>
          </p:cNvPr>
          <p:cNvPicPr>
            <a:picLocks noChangeAspect="1"/>
          </p:cNvPicPr>
          <p:nvPr/>
        </p:nvPicPr>
        <p:blipFill rotWithShape="1">
          <a:blip r:embed="rId9"/>
          <a:srcRect t="13943" b="14071"/>
          <a:stretch/>
        </p:blipFill>
        <p:spPr>
          <a:xfrm>
            <a:off x="5257798" y="-1932"/>
            <a:ext cx="3886202" cy="813919"/>
          </a:xfrm>
          <a:prstGeom prst="rect">
            <a:avLst/>
          </a:prstGeom>
          <a:ln w="19050">
            <a:solidFill>
              <a:srgbClr val="008080"/>
            </a:solidFill>
          </a:ln>
        </p:spPr>
      </p:pic>
      <p:sp>
        <p:nvSpPr>
          <p:cNvPr id="55" name="TextBox 54">
            <a:extLst>
              <a:ext uri="{FF2B5EF4-FFF2-40B4-BE49-F238E27FC236}">
                <a16:creationId xmlns:a16="http://schemas.microsoft.com/office/drawing/2014/main" xmlns="" id="{69CEEBAB-1238-4141-9217-8131E9C41B20}"/>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ASSESSING ASSETS AND STRENGTHS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152900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7" name="TextBox 6"/>
          <p:cNvSpPr txBox="1"/>
          <p:nvPr/>
        </p:nvSpPr>
        <p:spPr>
          <a:xfrm>
            <a:off x="500920" y="938736"/>
            <a:ext cx="8153400" cy="738664"/>
          </a:xfrm>
          <a:prstGeom prst="rect">
            <a:avLst/>
          </a:prstGeom>
          <a:solidFill>
            <a:srgbClr val="DCE6F2">
              <a:alpha val="60000"/>
            </a:srgbClr>
          </a:solidFill>
          <a:ln>
            <a:solidFill>
              <a:schemeClr val="accent1">
                <a:lumMod val="50000"/>
              </a:schemeClr>
            </a:solidFill>
          </a:ln>
        </p:spPr>
        <p:txBody>
          <a:bodyPr wrap="square" rtlCol="0">
            <a:spAutoFit/>
          </a:bodyPr>
          <a:lstStyle/>
          <a:p>
            <a:r>
              <a:rPr lang="en-US" sz="1400" dirty="0"/>
              <a:t>Leveraging assets within the neighborhood is essential to creating a neighborhood of choice.  Many of East Rome Crossing’s assets are located in the northern part of the neighborhood, towards the downtown and other nearby assets.</a:t>
            </a:r>
          </a:p>
        </p:txBody>
      </p:sp>
      <p:sp>
        <p:nvSpPr>
          <p:cNvPr id="8" name="TextBox 7"/>
          <p:cNvSpPr txBox="1"/>
          <p:nvPr/>
        </p:nvSpPr>
        <p:spPr>
          <a:xfrm>
            <a:off x="11241" y="-2"/>
            <a:ext cx="5246557" cy="674544"/>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lnSpc>
                <a:spcPct val="150000"/>
              </a:lnSpc>
              <a:spcBef>
                <a:spcPts val="200"/>
              </a:spcBef>
              <a:spcAft>
                <a:spcPts val="0"/>
              </a:spcAft>
            </a:pPr>
            <a:r>
              <a:rPr lang="en-US" sz="1700" b="1" dirty="0">
                <a:solidFill>
                  <a:schemeClr val="bg1">
                    <a:lumMod val="95000"/>
                  </a:schemeClr>
                </a:solidFill>
              </a:rPr>
              <a:t>ASSESSING ASSETS AND STRENGTHS: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sp>
        <p:nvSpPr>
          <p:cNvPr id="3" name="TextBox 2"/>
          <p:cNvSpPr txBox="1"/>
          <p:nvPr/>
        </p:nvSpPr>
        <p:spPr>
          <a:xfrm>
            <a:off x="4523463" y="3810000"/>
            <a:ext cx="2438400" cy="261610"/>
          </a:xfrm>
          <a:prstGeom prst="rect">
            <a:avLst/>
          </a:prstGeom>
          <a:noFill/>
        </p:spPr>
        <p:txBody>
          <a:bodyPr wrap="square" rtlCol="0">
            <a:spAutoFit/>
          </a:bodyPr>
          <a:lstStyle/>
          <a:p>
            <a:r>
              <a:rPr lang="en-US" sz="1100" dirty="0">
                <a:solidFill>
                  <a:schemeClr val="bg1"/>
                </a:solidFill>
              </a:rPr>
              <a:t>Governor’s Drive</a:t>
            </a:r>
          </a:p>
        </p:txBody>
      </p:sp>
      <p:sp>
        <p:nvSpPr>
          <p:cNvPr id="14" name="TextBox 13"/>
          <p:cNvSpPr txBox="1"/>
          <p:nvPr/>
        </p:nvSpPr>
        <p:spPr>
          <a:xfrm>
            <a:off x="4577620" y="5934898"/>
            <a:ext cx="2438400" cy="261610"/>
          </a:xfrm>
          <a:prstGeom prst="rect">
            <a:avLst/>
          </a:prstGeom>
          <a:noFill/>
        </p:spPr>
        <p:txBody>
          <a:bodyPr wrap="square" rtlCol="0">
            <a:spAutoFit/>
          </a:bodyPr>
          <a:lstStyle/>
          <a:p>
            <a:r>
              <a:rPr lang="en-US" sz="1100" dirty="0">
                <a:solidFill>
                  <a:schemeClr val="bg1"/>
                </a:solidFill>
              </a:rPr>
              <a:t>Bob Wallace Drive</a:t>
            </a:r>
          </a:p>
        </p:txBody>
      </p:sp>
      <p:sp>
        <p:nvSpPr>
          <p:cNvPr id="15" name="TextBox 14"/>
          <p:cNvSpPr txBox="1"/>
          <p:nvPr/>
        </p:nvSpPr>
        <p:spPr>
          <a:xfrm rot="3437118">
            <a:off x="6472788" y="3307227"/>
            <a:ext cx="2438400" cy="261610"/>
          </a:xfrm>
          <a:prstGeom prst="rect">
            <a:avLst/>
          </a:prstGeom>
          <a:noFill/>
        </p:spPr>
        <p:txBody>
          <a:bodyPr wrap="square" rtlCol="0">
            <a:spAutoFit/>
          </a:bodyPr>
          <a:lstStyle/>
          <a:p>
            <a:r>
              <a:rPr lang="en-US" sz="1100" b="1" spc="50" dirty="0">
                <a:solidFill>
                  <a:schemeClr val="bg1"/>
                </a:solidFill>
              </a:rPr>
              <a:t>Memorial Parkway</a:t>
            </a:r>
          </a:p>
        </p:txBody>
      </p:sp>
      <p:sp>
        <p:nvSpPr>
          <p:cNvPr id="16" name="TextBox 15"/>
          <p:cNvSpPr txBox="1"/>
          <p:nvPr/>
        </p:nvSpPr>
        <p:spPr>
          <a:xfrm rot="16200000">
            <a:off x="2702697" y="2459996"/>
            <a:ext cx="2438400" cy="261610"/>
          </a:xfrm>
          <a:prstGeom prst="rect">
            <a:avLst/>
          </a:prstGeom>
          <a:noFill/>
        </p:spPr>
        <p:txBody>
          <a:bodyPr wrap="square" rtlCol="0">
            <a:spAutoFit/>
          </a:bodyPr>
          <a:lstStyle/>
          <a:p>
            <a:r>
              <a:rPr lang="en-US" sz="1100" dirty="0">
                <a:solidFill>
                  <a:schemeClr val="bg1"/>
                </a:solidFill>
              </a:rPr>
              <a:t>Triana Blvd.</a:t>
            </a:r>
          </a:p>
        </p:txBody>
      </p:sp>
      <p:grpSp>
        <p:nvGrpSpPr>
          <p:cNvPr id="22" name="Group 21"/>
          <p:cNvGrpSpPr/>
          <p:nvPr/>
        </p:nvGrpSpPr>
        <p:grpSpPr>
          <a:xfrm>
            <a:off x="1895475" y="2078591"/>
            <a:ext cx="6715125" cy="4117917"/>
            <a:chOff x="1745843" y="2078591"/>
            <a:chExt cx="6715125" cy="4117917"/>
          </a:xfrm>
        </p:grpSpPr>
        <p:pic>
          <p:nvPicPr>
            <p:cNvPr id="2" name="Picture 1"/>
            <p:cNvPicPr>
              <a:picLocks noChangeAspect="1"/>
            </p:cNvPicPr>
            <p:nvPr/>
          </p:nvPicPr>
          <p:blipFill>
            <a:blip r:embed="rId3"/>
            <a:stretch>
              <a:fillRect/>
            </a:stretch>
          </p:blipFill>
          <p:spPr>
            <a:xfrm>
              <a:off x="1745843" y="2078591"/>
              <a:ext cx="6715125" cy="4105275"/>
            </a:xfrm>
            <a:prstGeom prst="rect">
              <a:avLst/>
            </a:prstGeom>
            <a:ln>
              <a:solidFill>
                <a:schemeClr val="tx1"/>
              </a:solidFill>
            </a:ln>
          </p:spPr>
        </p:pic>
        <p:cxnSp>
          <p:nvCxnSpPr>
            <p:cNvPr id="12" name="Straight Connector 11"/>
            <p:cNvCxnSpPr/>
            <p:nvPr/>
          </p:nvCxnSpPr>
          <p:spPr>
            <a:xfrm>
              <a:off x="3200400" y="2426619"/>
              <a:ext cx="339833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6598731" y="2426619"/>
              <a:ext cx="881246" cy="37698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890457" y="2413978"/>
              <a:ext cx="1305901" cy="116742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798156" y="3581401"/>
              <a:ext cx="106844" cy="31054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rapezoid 20"/>
            <p:cNvSpPr/>
            <p:nvPr/>
          </p:nvSpPr>
          <p:spPr>
            <a:xfrm>
              <a:off x="2121035" y="2557671"/>
              <a:ext cx="2008701" cy="1024477"/>
            </a:xfrm>
            <a:custGeom>
              <a:avLst/>
              <a:gdLst>
                <a:gd name="connsiteX0" fmla="*/ 0 w 1647599"/>
                <a:gd name="connsiteY0" fmla="*/ 1011413 h 1011413"/>
                <a:gd name="connsiteX1" fmla="*/ 252853 w 1647599"/>
                <a:gd name="connsiteY1" fmla="*/ 0 h 1011413"/>
                <a:gd name="connsiteX2" fmla="*/ 1394746 w 1647599"/>
                <a:gd name="connsiteY2" fmla="*/ 0 h 1011413"/>
                <a:gd name="connsiteX3" fmla="*/ 1647599 w 1647599"/>
                <a:gd name="connsiteY3" fmla="*/ 1011413 h 1011413"/>
                <a:gd name="connsiteX4" fmla="*/ 0 w 1647599"/>
                <a:gd name="connsiteY4" fmla="*/ 1011413 h 1011413"/>
                <a:gd name="connsiteX0" fmla="*/ 0 w 1930324"/>
                <a:gd name="connsiteY0" fmla="*/ 1011413 h 1011413"/>
                <a:gd name="connsiteX1" fmla="*/ 252853 w 1930324"/>
                <a:gd name="connsiteY1" fmla="*/ 0 h 1011413"/>
                <a:gd name="connsiteX2" fmla="*/ 1930324 w 1930324"/>
                <a:gd name="connsiteY2" fmla="*/ 26126 h 1011413"/>
                <a:gd name="connsiteX3" fmla="*/ 1647599 w 1930324"/>
                <a:gd name="connsiteY3" fmla="*/ 1011413 h 1011413"/>
                <a:gd name="connsiteX4" fmla="*/ 0 w 1930324"/>
                <a:gd name="connsiteY4" fmla="*/ 1011413 h 1011413"/>
                <a:gd name="connsiteX0" fmla="*/ 0 w 1930324"/>
                <a:gd name="connsiteY0" fmla="*/ 1011413 h 1037539"/>
                <a:gd name="connsiteX1" fmla="*/ 252853 w 1930324"/>
                <a:gd name="connsiteY1" fmla="*/ 0 h 1037539"/>
                <a:gd name="connsiteX2" fmla="*/ 1930324 w 1930324"/>
                <a:gd name="connsiteY2" fmla="*/ 26126 h 1037539"/>
                <a:gd name="connsiteX3" fmla="*/ 1530034 w 1930324"/>
                <a:gd name="connsiteY3" fmla="*/ 1037539 h 1037539"/>
                <a:gd name="connsiteX4" fmla="*/ 0 w 1930324"/>
                <a:gd name="connsiteY4" fmla="*/ 1011413 h 1037539"/>
                <a:gd name="connsiteX0" fmla="*/ 0 w 1760506"/>
                <a:gd name="connsiteY0" fmla="*/ 1011413 h 1037539"/>
                <a:gd name="connsiteX1" fmla="*/ 252853 w 1760506"/>
                <a:gd name="connsiteY1" fmla="*/ 0 h 1037539"/>
                <a:gd name="connsiteX2" fmla="*/ 1760506 w 1760506"/>
                <a:gd name="connsiteY2" fmla="*/ 26126 h 1037539"/>
                <a:gd name="connsiteX3" fmla="*/ 1530034 w 1760506"/>
                <a:gd name="connsiteY3" fmla="*/ 1037539 h 1037539"/>
                <a:gd name="connsiteX4" fmla="*/ 0 w 1760506"/>
                <a:gd name="connsiteY4" fmla="*/ 1011413 h 1037539"/>
                <a:gd name="connsiteX0" fmla="*/ 0 w 1891135"/>
                <a:gd name="connsiteY0" fmla="*/ 1011413 h 1037539"/>
                <a:gd name="connsiteX1" fmla="*/ 252853 w 1891135"/>
                <a:gd name="connsiteY1" fmla="*/ 0 h 1037539"/>
                <a:gd name="connsiteX2" fmla="*/ 1891135 w 1891135"/>
                <a:gd name="connsiteY2" fmla="*/ 13063 h 1037539"/>
                <a:gd name="connsiteX3" fmla="*/ 1530034 w 1891135"/>
                <a:gd name="connsiteY3" fmla="*/ 1037539 h 1037539"/>
                <a:gd name="connsiteX4" fmla="*/ 0 w 1891135"/>
                <a:gd name="connsiteY4" fmla="*/ 1011413 h 1037539"/>
                <a:gd name="connsiteX0" fmla="*/ 0 w 1891135"/>
                <a:gd name="connsiteY0" fmla="*/ 998351 h 1024477"/>
                <a:gd name="connsiteX1" fmla="*/ 879870 w 1891135"/>
                <a:gd name="connsiteY1" fmla="*/ 0 h 1024477"/>
                <a:gd name="connsiteX2" fmla="*/ 1891135 w 1891135"/>
                <a:gd name="connsiteY2" fmla="*/ 1 h 1024477"/>
                <a:gd name="connsiteX3" fmla="*/ 1530034 w 1891135"/>
                <a:gd name="connsiteY3" fmla="*/ 1024477 h 1024477"/>
                <a:gd name="connsiteX4" fmla="*/ 0 w 1891135"/>
                <a:gd name="connsiteY4" fmla="*/ 998351 h 1024477"/>
                <a:gd name="connsiteX0" fmla="*/ 0 w 2008701"/>
                <a:gd name="connsiteY0" fmla="*/ 985288 h 1024477"/>
                <a:gd name="connsiteX1" fmla="*/ 997436 w 2008701"/>
                <a:gd name="connsiteY1" fmla="*/ 0 h 1024477"/>
                <a:gd name="connsiteX2" fmla="*/ 2008701 w 2008701"/>
                <a:gd name="connsiteY2" fmla="*/ 1 h 1024477"/>
                <a:gd name="connsiteX3" fmla="*/ 1647600 w 2008701"/>
                <a:gd name="connsiteY3" fmla="*/ 1024477 h 1024477"/>
                <a:gd name="connsiteX4" fmla="*/ 0 w 2008701"/>
                <a:gd name="connsiteY4" fmla="*/ 985288 h 1024477"/>
                <a:gd name="connsiteX0" fmla="*/ 0 w 2008701"/>
                <a:gd name="connsiteY0" fmla="*/ 985288 h 1024477"/>
                <a:gd name="connsiteX1" fmla="*/ 997436 w 2008701"/>
                <a:gd name="connsiteY1" fmla="*/ 0 h 1024477"/>
                <a:gd name="connsiteX2" fmla="*/ 2008701 w 2008701"/>
                <a:gd name="connsiteY2" fmla="*/ 1 h 1024477"/>
                <a:gd name="connsiteX3" fmla="*/ 1608411 w 2008701"/>
                <a:gd name="connsiteY3" fmla="*/ 1024477 h 1024477"/>
                <a:gd name="connsiteX4" fmla="*/ 0 w 2008701"/>
                <a:gd name="connsiteY4" fmla="*/ 985288 h 102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701" h="1024477">
                  <a:moveTo>
                    <a:pt x="0" y="985288"/>
                  </a:moveTo>
                  <a:lnTo>
                    <a:pt x="997436" y="0"/>
                  </a:lnTo>
                  <a:lnTo>
                    <a:pt x="2008701" y="1"/>
                  </a:lnTo>
                  <a:lnTo>
                    <a:pt x="1608411" y="1024477"/>
                  </a:lnTo>
                  <a:lnTo>
                    <a:pt x="0" y="985288"/>
                  </a:lnTo>
                  <a:close/>
                </a:path>
              </a:pathLst>
            </a:custGeom>
            <a:solidFill>
              <a:srgbClr val="00B0F0">
                <a:alpha val="50196"/>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Trapezoid 20"/>
          <p:cNvSpPr/>
          <p:nvPr/>
        </p:nvSpPr>
        <p:spPr>
          <a:xfrm>
            <a:off x="4091893" y="2846025"/>
            <a:ext cx="839130" cy="450151"/>
          </a:xfrm>
          <a:custGeom>
            <a:avLst/>
            <a:gdLst>
              <a:gd name="connsiteX0" fmla="*/ 0 w 1647599"/>
              <a:gd name="connsiteY0" fmla="*/ 1011413 h 1011413"/>
              <a:gd name="connsiteX1" fmla="*/ 252853 w 1647599"/>
              <a:gd name="connsiteY1" fmla="*/ 0 h 1011413"/>
              <a:gd name="connsiteX2" fmla="*/ 1394746 w 1647599"/>
              <a:gd name="connsiteY2" fmla="*/ 0 h 1011413"/>
              <a:gd name="connsiteX3" fmla="*/ 1647599 w 1647599"/>
              <a:gd name="connsiteY3" fmla="*/ 1011413 h 1011413"/>
              <a:gd name="connsiteX4" fmla="*/ 0 w 1647599"/>
              <a:gd name="connsiteY4" fmla="*/ 1011413 h 1011413"/>
              <a:gd name="connsiteX0" fmla="*/ 0 w 1930324"/>
              <a:gd name="connsiteY0" fmla="*/ 1011413 h 1011413"/>
              <a:gd name="connsiteX1" fmla="*/ 252853 w 1930324"/>
              <a:gd name="connsiteY1" fmla="*/ 0 h 1011413"/>
              <a:gd name="connsiteX2" fmla="*/ 1930324 w 1930324"/>
              <a:gd name="connsiteY2" fmla="*/ 26126 h 1011413"/>
              <a:gd name="connsiteX3" fmla="*/ 1647599 w 1930324"/>
              <a:gd name="connsiteY3" fmla="*/ 1011413 h 1011413"/>
              <a:gd name="connsiteX4" fmla="*/ 0 w 1930324"/>
              <a:gd name="connsiteY4" fmla="*/ 1011413 h 1011413"/>
              <a:gd name="connsiteX0" fmla="*/ 0 w 1930324"/>
              <a:gd name="connsiteY0" fmla="*/ 1011413 h 1037539"/>
              <a:gd name="connsiteX1" fmla="*/ 252853 w 1930324"/>
              <a:gd name="connsiteY1" fmla="*/ 0 h 1037539"/>
              <a:gd name="connsiteX2" fmla="*/ 1930324 w 1930324"/>
              <a:gd name="connsiteY2" fmla="*/ 26126 h 1037539"/>
              <a:gd name="connsiteX3" fmla="*/ 1530034 w 1930324"/>
              <a:gd name="connsiteY3" fmla="*/ 1037539 h 1037539"/>
              <a:gd name="connsiteX4" fmla="*/ 0 w 1930324"/>
              <a:gd name="connsiteY4" fmla="*/ 1011413 h 1037539"/>
              <a:gd name="connsiteX0" fmla="*/ 0 w 1760506"/>
              <a:gd name="connsiteY0" fmla="*/ 1011413 h 1037539"/>
              <a:gd name="connsiteX1" fmla="*/ 252853 w 1760506"/>
              <a:gd name="connsiteY1" fmla="*/ 0 h 1037539"/>
              <a:gd name="connsiteX2" fmla="*/ 1760506 w 1760506"/>
              <a:gd name="connsiteY2" fmla="*/ 26126 h 1037539"/>
              <a:gd name="connsiteX3" fmla="*/ 1530034 w 1760506"/>
              <a:gd name="connsiteY3" fmla="*/ 1037539 h 1037539"/>
              <a:gd name="connsiteX4" fmla="*/ 0 w 1760506"/>
              <a:gd name="connsiteY4" fmla="*/ 1011413 h 1037539"/>
              <a:gd name="connsiteX0" fmla="*/ 0 w 1891135"/>
              <a:gd name="connsiteY0" fmla="*/ 1011413 h 1037539"/>
              <a:gd name="connsiteX1" fmla="*/ 252853 w 1891135"/>
              <a:gd name="connsiteY1" fmla="*/ 0 h 1037539"/>
              <a:gd name="connsiteX2" fmla="*/ 1891135 w 1891135"/>
              <a:gd name="connsiteY2" fmla="*/ 13063 h 1037539"/>
              <a:gd name="connsiteX3" fmla="*/ 1530034 w 1891135"/>
              <a:gd name="connsiteY3" fmla="*/ 1037539 h 1037539"/>
              <a:gd name="connsiteX4" fmla="*/ 0 w 1891135"/>
              <a:gd name="connsiteY4" fmla="*/ 1011413 h 1037539"/>
              <a:gd name="connsiteX0" fmla="*/ 0 w 1891135"/>
              <a:gd name="connsiteY0" fmla="*/ 998351 h 1024477"/>
              <a:gd name="connsiteX1" fmla="*/ 879870 w 1891135"/>
              <a:gd name="connsiteY1" fmla="*/ 0 h 1024477"/>
              <a:gd name="connsiteX2" fmla="*/ 1891135 w 1891135"/>
              <a:gd name="connsiteY2" fmla="*/ 1 h 1024477"/>
              <a:gd name="connsiteX3" fmla="*/ 1530034 w 1891135"/>
              <a:gd name="connsiteY3" fmla="*/ 1024477 h 1024477"/>
              <a:gd name="connsiteX4" fmla="*/ 0 w 1891135"/>
              <a:gd name="connsiteY4" fmla="*/ 998351 h 1024477"/>
              <a:gd name="connsiteX0" fmla="*/ 0 w 2008701"/>
              <a:gd name="connsiteY0" fmla="*/ 985288 h 1024477"/>
              <a:gd name="connsiteX1" fmla="*/ 997436 w 2008701"/>
              <a:gd name="connsiteY1" fmla="*/ 0 h 1024477"/>
              <a:gd name="connsiteX2" fmla="*/ 2008701 w 2008701"/>
              <a:gd name="connsiteY2" fmla="*/ 1 h 1024477"/>
              <a:gd name="connsiteX3" fmla="*/ 1647600 w 2008701"/>
              <a:gd name="connsiteY3" fmla="*/ 1024477 h 1024477"/>
              <a:gd name="connsiteX4" fmla="*/ 0 w 2008701"/>
              <a:gd name="connsiteY4" fmla="*/ 985288 h 1024477"/>
              <a:gd name="connsiteX0" fmla="*/ 0 w 2008701"/>
              <a:gd name="connsiteY0" fmla="*/ 985288 h 1024477"/>
              <a:gd name="connsiteX1" fmla="*/ 997436 w 2008701"/>
              <a:gd name="connsiteY1" fmla="*/ 0 h 1024477"/>
              <a:gd name="connsiteX2" fmla="*/ 2008701 w 2008701"/>
              <a:gd name="connsiteY2" fmla="*/ 1 h 1024477"/>
              <a:gd name="connsiteX3" fmla="*/ 1608411 w 2008701"/>
              <a:gd name="connsiteY3" fmla="*/ 1024477 h 1024477"/>
              <a:gd name="connsiteX4" fmla="*/ 0 w 2008701"/>
              <a:gd name="connsiteY4" fmla="*/ 985288 h 1024477"/>
              <a:gd name="connsiteX0" fmla="*/ 0 w 2008701"/>
              <a:gd name="connsiteY0" fmla="*/ 985288 h 1024477"/>
              <a:gd name="connsiteX1" fmla="*/ 400609 w 2008701"/>
              <a:gd name="connsiteY1" fmla="*/ 0 h 1024477"/>
              <a:gd name="connsiteX2" fmla="*/ 2008701 w 2008701"/>
              <a:gd name="connsiteY2" fmla="*/ 1 h 1024477"/>
              <a:gd name="connsiteX3" fmla="*/ 1608411 w 2008701"/>
              <a:gd name="connsiteY3" fmla="*/ 1024477 h 1024477"/>
              <a:gd name="connsiteX4" fmla="*/ 0 w 2008701"/>
              <a:gd name="connsiteY4" fmla="*/ 985288 h 1024477"/>
              <a:gd name="connsiteX0" fmla="*/ 0 w 1944755"/>
              <a:gd name="connsiteY0" fmla="*/ 627870 h 1024477"/>
              <a:gd name="connsiteX1" fmla="*/ 336663 w 1944755"/>
              <a:gd name="connsiteY1" fmla="*/ 0 h 1024477"/>
              <a:gd name="connsiteX2" fmla="*/ 1944755 w 1944755"/>
              <a:gd name="connsiteY2" fmla="*/ 1 h 1024477"/>
              <a:gd name="connsiteX3" fmla="*/ 1544465 w 1944755"/>
              <a:gd name="connsiteY3" fmla="*/ 1024477 h 1024477"/>
              <a:gd name="connsiteX4" fmla="*/ 0 w 1944755"/>
              <a:gd name="connsiteY4" fmla="*/ 627870 h 1024477"/>
              <a:gd name="connsiteX0" fmla="*/ 0 w 1544465"/>
              <a:gd name="connsiteY0" fmla="*/ 627870 h 1024477"/>
              <a:gd name="connsiteX1" fmla="*/ 336663 w 1544465"/>
              <a:gd name="connsiteY1" fmla="*/ 0 h 1024477"/>
              <a:gd name="connsiteX2" fmla="*/ 1369244 w 1544465"/>
              <a:gd name="connsiteY2" fmla="*/ 1 h 1024477"/>
              <a:gd name="connsiteX3" fmla="*/ 1544465 w 1544465"/>
              <a:gd name="connsiteY3" fmla="*/ 1024477 h 1024477"/>
              <a:gd name="connsiteX4" fmla="*/ 0 w 1544465"/>
              <a:gd name="connsiteY4" fmla="*/ 627870 h 1024477"/>
              <a:gd name="connsiteX0" fmla="*/ 0 w 1369243"/>
              <a:gd name="connsiteY0" fmla="*/ 627870 h 723495"/>
              <a:gd name="connsiteX1" fmla="*/ 336663 w 1369243"/>
              <a:gd name="connsiteY1" fmla="*/ 0 h 723495"/>
              <a:gd name="connsiteX2" fmla="*/ 1369244 w 1369243"/>
              <a:gd name="connsiteY2" fmla="*/ 1 h 723495"/>
              <a:gd name="connsiteX3" fmla="*/ 1246052 w 1369243"/>
              <a:gd name="connsiteY3" fmla="*/ 723495 h 723495"/>
              <a:gd name="connsiteX4" fmla="*/ 0 w 1369243"/>
              <a:gd name="connsiteY4" fmla="*/ 627870 h 723495"/>
              <a:gd name="connsiteX0" fmla="*/ 0 w 1369245"/>
              <a:gd name="connsiteY0" fmla="*/ 627870 h 685872"/>
              <a:gd name="connsiteX1" fmla="*/ 336663 w 1369245"/>
              <a:gd name="connsiteY1" fmla="*/ 0 h 685872"/>
              <a:gd name="connsiteX2" fmla="*/ 1369244 w 1369245"/>
              <a:gd name="connsiteY2" fmla="*/ 1 h 685872"/>
              <a:gd name="connsiteX3" fmla="*/ 1182107 w 1369245"/>
              <a:gd name="connsiteY3" fmla="*/ 685872 h 685872"/>
              <a:gd name="connsiteX4" fmla="*/ 0 w 1369245"/>
              <a:gd name="connsiteY4" fmla="*/ 627870 h 685872"/>
              <a:gd name="connsiteX0" fmla="*/ 0 w 1369243"/>
              <a:gd name="connsiteY0" fmla="*/ 627870 h 648249"/>
              <a:gd name="connsiteX1" fmla="*/ 336663 w 1369243"/>
              <a:gd name="connsiteY1" fmla="*/ 0 h 648249"/>
              <a:gd name="connsiteX2" fmla="*/ 1369244 w 1369243"/>
              <a:gd name="connsiteY2" fmla="*/ 1 h 648249"/>
              <a:gd name="connsiteX3" fmla="*/ 1203422 w 1369243"/>
              <a:gd name="connsiteY3" fmla="*/ 648249 h 648249"/>
              <a:gd name="connsiteX4" fmla="*/ 0 w 1369243"/>
              <a:gd name="connsiteY4" fmla="*/ 627870 h 648249"/>
              <a:gd name="connsiteX0" fmla="*/ 0 w 1369245"/>
              <a:gd name="connsiteY0" fmla="*/ 627870 h 648249"/>
              <a:gd name="connsiteX1" fmla="*/ 272718 w 1369245"/>
              <a:gd name="connsiteY1" fmla="*/ 0 h 648249"/>
              <a:gd name="connsiteX2" fmla="*/ 1369244 w 1369245"/>
              <a:gd name="connsiteY2" fmla="*/ 1 h 648249"/>
              <a:gd name="connsiteX3" fmla="*/ 1203422 w 1369245"/>
              <a:gd name="connsiteY3" fmla="*/ 648249 h 648249"/>
              <a:gd name="connsiteX4" fmla="*/ 0 w 1369245"/>
              <a:gd name="connsiteY4" fmla="*/ 627870 h 648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9245" h="648249">
                <a:moveTo>
                  <a:pt x="0" y="627870"/>
                </a:moveTo>
                <a:lnTo>
                  <a:pt x="272718" y="0"/>
                </a:lnTo>
                <a:lnTo>
                  <a:pt x="1369244" y="1"/>
                </a:lnTo>
                <a:lnTo>
                  <a:pt x="1203422" y="648249"/>
                </a:lnTo>
                <a:lnTo>
                  <a:pt x="0" y="627870"/>
                </a:lnTo>
                <a:close/>
              </a:path>
            </a:pathLst>
          </a:custGeom>
          <a:solidFill>
            <a:srgbClr val="00B050">
              <a:alpha val="50196"/>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22"/>
          <p:cNvSpPr/>
          <p:nvPr/>
        </p:nvSpPr>
        <p:spPr>
          <a:xfrm>
            <a:off x="6019800" y="2214515"/>
            <a:ext cx="381000" cy="212104"/>
          </a:xfrm>
          <a:prstGeom prst="roundRect">
            <a:avLst/>
          </a:prstGeom>
          <a:solidFill>
            <a:srgbClr val="00B0F0">
              <a:alpha val="65098"/>
            </a:srgb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61"/>
          <p:cNvSpPr/>
          <p:nvPr/>
        </p:nvSpPr>
        <p:spPr>
          <a:xfrm>
            <a:off x="3490604" y="2286000"/>
            <a:ext cx="2439463" cy="309080"/>
          </a:xfrm>
          <a:custGeom>
            <a:avLst/>
            <a:gdLst>
              <a:gd name="connsiteX0" fmla="*/ 0 w 2426400"/>
              <a:gd name="connsiteY0" fmla="*/ 30933 h 185592"/>
              <a:gd name="connsiteX1" fmla="*/ 30933 w 2426400"/>
              <a:gd name="connsiteY1" fmla="*/ 0 h 185592"/>
              <a:gd name="connsiteX2" fmla="*/ 2395467 w 2426400"/>
              <a:gd name="connsiteY2" fmla="*/ 0 h 185592"/>
              <a:gd name="connsiteX3" fmla="*/ 2426400 w 2426400"/>
              <a:gd name="connsiteY3" fmla="*/ 30933 h 185592"/>
              <a:gd name="connsiteX4" fmla="*/ 2426400 w 2426400"/>
              <a:gd name="connsiteY4" fmla="*/ 154659 h 185592"/>
              <a:gd name="connsiteX5" fmla="*/ 2395467 w 2426400"/>
              <a:gd name="connsiteY5" fmla="*/ 185592 h 185592"/>
              <a:gd name="connsiteX6" fmla="*/ 30933 w 2426400"/>
              <a:gd name="connsiteY6" fmla="*/ 185592 h 185592"/>
              <a:gd name="connsiteX7" fmla="*/ 0 w 2426400"/>
              <a:gd name="connsiteY7" fmla="*/ 154659 h 185592"/>
              <a:gd name="connsiteX8" fmla="*/ 0 w 2426400"/>
              <a:gd name="connsiteY8" fmla="*/ 30933 h 185592"/>
              <a:gd name="connsiteX0" fmla="*/ 0 w 2426400"/>
              <a:gd name="connsiteY0" fmla="*/ 30933 h 303158"/>
              <a:gd name="connsiteX1" fmla="*/ 30933 w 2426400"/>
              <a:gd name="connsiteY1" fmla="*/ 0 h 303158"/>
              <a:gd name="connsiteX2" fmla="*/ 2395467 w 2426400"/>
              <a:gd name="connsiteY2" fmla="*/ 0 h 303158"/>
              <a:gd name="connsiteX3" fmla="*/ 2426400 w 2426400"/>
              <a:gd name="connsiteY3" fmla="*/ 30933 h 303158"/>
              <a:gd name="connsiteX4" fmla="*/ 2426400 w 2426400"/>
              <a:gd name="connsiteY4" fmla="*/ 154659 h 303158"/>
              <a:gd name="connsiteX5" fmla="*/ 2382405 w 2426400"/>
              <a:gd name="connsiteY5" fmla="*/ 303158 h 303158"/>
              <a:gd name="connsiteX6" fmla="*/ 30933 w 2426400"/>
              <a:gd name="connsiteY6" fmla="*/ 185592 h 303158"/>
              <a:gd name="connsiteX7" fmla="*/ 0 w 2426400"/>
              <a:gd name="connsiteY7" fmla="*/ 154659 h 303158"/>
              <a:gd name="connsiteX8" fmla="*/ 0 w 2426400"/>
              <a:gd name="connsiteY8" fmla="*/ 30933 h 303158"/>
              <a:gd name="connsiteX0" fmla="*/ 0 w 2439463"/>
              <a:gd name="connsiteY0" fmla="*/ 30933 h 303158"/>
              <a:gd name="connsiteX1" fmla="*/ 30933 w 2439463"/>
              <a:gd name="connsiteY1" fmla="*/ 0 h 303158"/>
              <a:gd name="connsiteX2" fmla="*/ 2395467 w 2439463"/>
              <a:gd name="connsiteY2" fmla="*/ 0 h 303158"/>
              <a:gd name="connsiteX3" fmla="*/ 2426400 w 2439463"/>
              <a:gd name="connsiteY3" fmla="*/ 30933 h 303158"/>
              <a:gd name="connsiteX4" fmla="*/ 2439463 w 2439463"/>
              <a:gd name="connsiteY4" fmla="*/ 233036 h 303158"/>
              <a:gd name="connsiteX5" fmla="*/ 2382405 w 2439463"/>
              <a:gd name="connsiteY5" fmla="*/ 303158 h 303158"/>
              <a:gd name="connsiteX6" fmla="*/ 30933 w 2439463"/>
              <a:gd name="connsiteY6" fmla="*/ 185592 h 303158"/>
              <a:gd name="connsiteX7" fmla="*/ 0 w 2439463"/>
              <a:gd name="connsiteY7" fmla="*/ 154659 h 303158"/>
              <a:gd name="connsiteX8" fmla="*/ 0 w 2439463"/>
              <a:gd name="connsiteY8" fmla="*/ 30933 h 303158"/>
              <a:gd name="connsiteX0" fmla="*/ 0 w 2558630"/>
              <a:gd name="connsiteY0" fmla="*/ 30933 h 313388"/>
              <a:gd name="connsiteX1" fmla="*/ 30933 w 2558630"/>
              <a:gd name="connsiteY1" fmla="*/ 0 h 313388"/>
              <a:gd name="connsiteX2" fmla="*/ 2395467 w 2558630"/>
              <a:gd name="connsiteY2" fmla="*/ 0 h 313388"/>
              <a:gd name="connsiteX3" fmla="*/ 2426400 w 2558630"/>
              <a:gd name="connsiteY3" fmla="*/ 30933 h 313388"/>
              <a:gd name="connsiteX4" fmla="*/ 2439463 w 2558630"/>
              <a:gd name="connsiteY4" fmla="*/ 233036 h 313388"/>
              <a:gd name="connsiteX5" fmla="*/ 2382405 w 2558630"/>
              <a:gd name="connsiteY5" fmla="*/ 303158 h 313388"/>
              <a:gd name="connsiteX6" fmla="*/ 2387682 w 2558630"/>
              <a:gd name="connsiteY6" fmla="*/ 300446 h 313388"/>
              <a:gd name="connsiteX7" fmla="*/ 30933 w 2558630"/>
              <a:gd name="connsiteY7" fmla="*/ 185592 h 313388"/>
              <a:gd name="connsiteX8" fmla="*/ 0 w 2558630"/>
              <a:gd name="connsiteY8" fmla="*/ 154659 h 313388"/>
              <a:gd name="connsiteX9" fmla="*/ 0 w 2558630"/>
              <a:gd name="connsiteY9" fmla="*/ 30933 h 313388"/>
              <a:gd name="connsiteX0" fmla="*/ 0 w 2439463"/>
              <a:gd name="connsiteY0" fmla="*/ 30933 h 305405"/>
              <a:gd name="connsiteX1" fmla="*/ 30933 w 2439463"/>
              <a:gd name="connsiteY1" fmla="*/ 0 h 305405"/>
              <a:gd name="connsiteX2" fmla="*/ 2395467 w 2439463"/>
              <a:gd name="connsiteY2" fmla="*/ 0 h 305405"/>
              <a:gd name="connsiteX3" fmla="*/ 2426400 w 2439463"/>
              <a:gd name="connsiteY3" fmla="*/ 30933 h 305405"/>
              <a:gd name="connsiteX4" fmla="*/ 2439463 w 2439463"/>
              <a:gd name="connsiteY4" fmla="*/ 233036 h 305405"/>
              <a:gd name="connsiteX5" fmla="*/ 2382405 w 2439463"/>
              <a:gd name="connsiteY5" fmla="*/ 303158 h 305405"/>
              <a:gd name="connsiteX6" fmla="*/ 924642 w 2439463"/>
              <a:gd name="connsiteY6" fmla="*/ 261258 h 305405"/>
              <a:gd name="connsiteX7" fmla="*/ 30933 w 2439463"/>
              <a:gd name="connsiteY7" fmla="*/ 185592 h 305405"/>
              <a:gd name="connsiteX8" fmla="*/ 0 w 2439463"/>
              <a:gd name="connsiteY8" fmla="*/ 154659 h 305405"/>
              <a:gd name="connsiteX9" fmla="*/ 0 w 2439463"/>
              <a:gd name="connsiteY9" fmla="*/ 30933 h 305405"/>
              <a:gd name="connsiteX0" fmla="*/ 0 w 2492460"/>
              <a:gd name="connsiteY0" fmla="*/ 30933 h 309080"/>
              <a:gd name="connsiteX1" fmla="*/ 30933 w 2492460"/>
              <a:gd name="connsiteY1" fmla="*/ 0 h 309080"/>
              <a:gd name="connsiteX2" fmla="*/ 2395467 w 2492460"/>
              <a:gd name="connsiteY2" fmla="*/ 0 h 309080"/>
              <a:gd name="connsiteX3" fmla="*/ 2426400 w 2492460"/>
              <a:gd name="connsiteY3" fmla="*/ 30933 h 309080"/>
              <a:gd name="connsiteX4" fmla="*/ 2439463 w 2492460"/>
              <a:gd name="connsiteY4" fmla="*/ 233036 h 309080"/>
              <a:gd name="connsiteX5" fmla="*/ 2382405 w 2492460"/>
              <a:gd name="connsiteY5" fmla="*/ 303158 h 309080"/>
              <a:gd name="connsiteX6" fmla="*/ 2387682 w 2492460"/>
              <a:gd name="connsiteY6" fmla="*/ 300447 h 309080"/>
              <a:gd name="connsiteX7" fmla="*/ 924642 w 2492460"/>
              <a:gd name="connsiteY7" fmla="*/ 261258 h 309080"/>
              <a:gd name="connsiteX8" fmla="*/ 30933 w 2492460"/>
              <a:gd name="connsiteY8" fmla="*/ 185592 h 309080"/>
              <a:gd name="connsiteX9" fmla="*/ 0 w 2492460"/>
              <a:gd name="connsiteY9" fmla="*/ 154659 h 309080"/>
              <a:gd name="connsiteX10" fmla="*/ 0 w 2492460"/>
              <a:gd name="connsiteY10" fmla="*/ 30933 h 309080"/>
              <a:gd name="connsiteX0" fmla="*/ 0 w 2439463"/>
              <a:gd name="connsiteY0" fmla="*/ 30933 h 309080"/>
              <a:gd name="connsiteX1" fmla="*/ 30933 w 2439463"/>
              <a:gd name="connsiteY1" fmla="*/ 0 h 309080"/>
              <a:gd name="connsiteX2" fmla="*/ 2395467 w 2439463"/>
              <a:gd name="connsiteY2" fmla="*/ 0 h 309080"/>
              <a:gd name="connsiteX3" fmla="*/ 2426400 w 2439463"/>
              <a:gd name="connsiteY3" fmla="*/ 30933 h 309080"/>
              <a:gd name="connsiteX4" fmla="*/ 2439463 w 2439463"/>
              <a:gd name="connsiteY4" fmla="*/ 233036 h 309080"/>
              <a:gd name="connsiteX5" fmla="*/ 2382405 w 2439463"/>
              <a:gd name="connsiteY5" fmla="*/ 303158 h 309080"/>
              <a:gd name="connsiteX6" fmla="*/ 976893 w 2439463"/>
              <a:gd name="connsiteY6" fmla="*/ 300447 h 309080"/>
              <a:gd name="connsiteX7" fmla="*/ 924642 w 2439463"/>
              <a:gd name="connsiteY7" fmla="*/ 261258 h 309080"/>
              <a:gd name="connsiteX8" fmla="*/ 30933 w 2439463"/>
              <a:gd name="connsiteY8" fmla="*/ 185592 h 309080"/>
              <a:gd name="connsiteX9" fmla="*/ 0 w 2439463"/>
              <a:gd name="connsiteY9" fmla="*/ 154659 h 309080"/>
              <a:gd name="connsiteX10" fmla="*/ 0 w 2439463"/>
              <a:gd name="connsiteY10" fmla="*/ 30933 h 309080"/>
              <a:gd name="connsiteX0" fmla="*/ 0 w 2439463"/>
              <a:gd name="connsiteY0" fmla="*/ 30933 h 309080"/>
              <a:gd name="connsiteX1" fmla="*/ 30933 w 2439463"/>
              <a:gd name="connsiteY1" fmla="*/ 0 h 309080"/>
              <a:gd name="connsiteX2" fmla="*/ 2395467 w 2439463"/>
              <a:gd name="connsiteY2" fmla="*/ 0 h 309080"/>
              <a:gd name="connsiteX3" fmla="*/ 2426400 w 2439463"/>
              <a:gd name="connsiteY3" fmla="*/ 30933 h 309080"/>
              <a:gd name="connsiteX4" fmla="*/ 2439463 w 2439463"/>
              <a:gd name="connsiteY4" fmla="*/ 233036 h 309080"/>
              <a:gd name="connsiteX5" fmla="*/ 2382405 w 2439463"/>
              <a:gd name="connsiteY5" fmla="*/ 303158 h 309080"/>
              <a:gd name="connsiteX6" fmla="*/ 976893 w 2439463"/>
              <a:gd name="connsiteY6" fmla="*/ 300447 h 309080"/>
              <a:gd name="connsiteX7" fmla="*/ 924642 w 2439463"/>
              <a:gd name="connsiteY7" fmla="*/ 261258 h 309080"/>
              <a:gd name="connsiteX8" fmla="*/ 30933 w 2439463"/>
              <a:gd name="connsiteY8" fmla="*/ 185592 h 309080"/>
              <a:gd name="connsiteX9" fmla="*/ 0 w 2439463"/>
              <a:gd name="connsiteY9" fmla="*/ 154659 h 309080"/>
              <a:gd name="connsiteX10" fmla="*/ 0 w 2439463"/>
              <a:gd name="connsiteY10" fmla="*/ 30933 h 30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9463" h="309080">
                <a:moveTo>
                  <a:pt x="0" y="30933"/>
                </a:moveTo>
                <a:cubicBezTo>
                  <a:pt x="0" y="13849"/>
                  <a:pt x="13849" y="0"/>
                  <a:pt x="30933" y="0"/>
                </a:cubicBezTo>
                <a:lnTo>
                  <a:pt x="2395467" y="0"/>
                </a:lnTo>
                <a:cubicBezTo>
                  <a:pt x="2412551" y="0"/>
                  <a:pt x="2426400" y="13849"/>
                  <a:pt x="2426400" y="30933"/>
                </a:cubicBezTo>
                <a:lnTo>
                  <a:pt x="2439463" y="233036"/>
                </a:lnTo>
                <a:cubicBezTo>
                  <a:pt x="2439463" y="250120"/>
                  <a:pt x="2399489" y="303158"/>
                  <a:pt x="2382405" y="303158"/>
                </a:cubicBezTo>
                <a:cubicBezTo>
                  <a:pt x="2373775" y="314393"/>
                  <a:pt x="1219853" y="307430"/>
                  <a:pt x="976893" y="300447"/>
                </a:cubicBezTo>
                <a:lnTo>
                  <a:pt x="924642" y="261258"/>
                </a:lnTo>
                <a:cubicBezTo>
                  <a:pt x="692053" y="183784"/>
                  <a:pt x="328836" y="210814"/>
                  <a:pt x="30933" y="185592"/>
                </a:cubicBezTo>
                <a:cubicBezTo>
                  <a:pt x="13849" y="185592"/>
                  <a:pt x="0" y="171743"/>
                  <a:pt x="0" y="154659"/>
                </a:cubicBezTo>
                <a:lnTo>
                  <a:pt x="0" y="30933"/>
                </a:lnTo>
                <a:close/>
              </a:path>
            </a:pathLst>
          </a:custGeom>
          <a:solidFill>
            <a:srgbClr val="7030A0">
              <a:alpha val="45098"/>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13803" y="1752600"/>
            <a:ext cx="3815620" cy="276999"/>
          </a:xfrm>
          <a:prstGeom prst="rect">
            <a:avLst/>
          </a:prstGeom>
          <a:noFill/>
        </p:spPr>
        <p:txBody>
          <a:bodyPr wrap="square" rtlCol="0">
            <a:spAutoFit/>
          </a:bodyPr>
          <a:lstStyle/>
          <a:p>
            <a:r>
              <a:rPr lang="en-US" sz="1200" dirty="0"/>
              <a:t>PROPERTY WITH POTENTIAL FOR CHANGE</a:t>
            </a:r>
          </a:p>
        </p:txBody>
      </p:sp>
      <p:grpSp>
        <p:nvGrpSpPr>
          <p:cNvPr id="31" name="Group 30"/>
          <p:cNvGrpSpPr/>
          <p:nvPr/>
        </p:nvGrpSpPr>
        <p:grpSpPr>
          <a:xfrm>
            <a:off x="3899263" y="1905000"/>
            <a:ext cx="691420" cy="436536"/>
            <a:chOff x="3886200" y="1905000"/>
            <a:chExt cx="691420" cy="436536"/>
          </a:xfrm>
        </p:grpSpPr>
        <p:cxnSp>
          <p:nvCxnSpPr>
            <p:cNvPr id="28" name="Straight Arrow Connector 27"/>
            <p:cNvCxnSpPr/>
            <p:nvPr/>
          </p:nvCxnSpPr>
          <p:spPr>
            <a:xfrm>
              <a:off x="4577620" y="1905000"/>
              <a:ext cx="0" cy="436536"/>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886200" y="1905000"/>
              <a:ext cx="69142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72" name="TextBox 71"/>
          <p:cNvSpPr txBox="1"/>
          <p:nvPr/>
        </p:nvSpPr>
        <p:spPr>
          <a:xfrm>
            <a:off x="3017960" y="2743200"/>
            <a:ext cx="1096840" cy="646331"/>
          </a:xfrm>
          <a:prstGeom prst="rect">
            <a:avLst/>
          </a:prstGeom>
          <a:noFill/>
        </p:spPr>
        <p:txBody>
          <a:bodyPr wrap="square" rtlCol="0">
            <a:spAutoFit/>
          </a:bodyPr>
          <a:lstStyle/>
          <a:p>
            <a:r>
              <a:rPr lang="en-US" sz="1200" b="1" dirty="0">
                <a:solidFill>
                  <a:schemeClr val="bg1"/>
                </a:solidFill>
              </a:rPr>
              <a:t>JOHN GRAHAM HOMES</a:t>
            </a:r>
          </a:p>
        </p:txBody>
      </p:sp>
      <p:sp>
        <p:nvSpPr>
          <p:cNvPr id="73" name="TextBox 72"/>
          <p:cNvSpPr txBox="1"/>
          <p:nvPr/>
        </p:nvSpPr>
        <p:spPr>
          <a:xfrm>
            <a:off x="5056485" y="3354230"/>
            <a:ext cx="1096840" cy="646331"/>
          </a:xfrm>
          <a:prstGeom prst="rect">
            <a:avLst/>
          </a:prstGeom>
          <a:noFill/>
        </p:spPr>
        <p:txBody>
          <a:bodyPr wrap="square" rtlCol="0">
            <a:spAutoFit/>
          </a:bodyPr>
          <a:lstStyle/>
          <a:p>
            <a:r>
              <a:rPr lang="en-US" sz="1200" b="1" dirty="0">
                <a:solidFill>
                  <a:schemeClr val="bg1"/>
                </a:solidFill>
              </a:rPr>
              <a:t>BANTY JONES PARK</a:t>
            </a:r>
          </a:p>
        </p:txBody>
      </p:sp>
      <p:grpSp>
        <p:nvGrpSpPr>
          <p:cNvPr id="74" name="Group 73"/>
          <p:cNvGrpSpPr/>
          <p:nvPr/>
        </p:nvGrpSpPr>
        <p:grpSpPr>
          <a:xfrm flipH="1" flipV="1">
            <a:off x="4497804" y="3085010"/>
            <a:ext cx="620777" cy="471446"/>
            <a:chOff x="3886200" y="1905000"/>
            <a:chExt cx="691420" cy="436536"/>
          </a:xfrm>
        </p:grpSpPr>
        <p:cxnSp>
          <p:nvCxnSpPr>
            <p:cNvPr id="75" name="Straight Arrow Connector 74"/>
            <p:cNvCxnSpPr/>
            <p:nvPr/>
          </p:nvCxnSpPr>
          <p:spPr>
            <a:xfrm>
              <a:off x="4577620" y="1905000"/>
              <a:ext cx="0" cy="43653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886200" y="1905000"/>
              <a:ext cx="6914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7021946" y="2630678"/>
            <a:ext cx="1096840" cy="461665"/>
          </a:xfrm>
          <a:prstGeom prst="rect">
            <a:avLst/>
          </a:prstGeom>
          <a:noFill/>
        </p:spPr>
        <p:txBody>
          <a:bodyPr wrap="square" rtlCol="0">
            <a:spAutoFit/>
          </a:bodyPr>
          <a:lstStyle/>
          <a:p>
            <a:r>
              <a:rPr lang="en-US" sz="1200" b="1" dirty="0">
                <a:solidFill>
                  <a:schemeClr val="bg1"/>
                </a:solidFill>
              </a:rPr>
              <a:t>FIRE DEPT.</a:t>
            </a:r>
          </a:p>
        </p:txBody>
      </p:sp>
      <p:grpSp>
        <p:nvGrpSpPr>
          <p:cNvPr id="80" name="Group 79"/>
          <p:cNvGrpSpPr/>
          <p:nvPr/>
        </p:nvGrpSpPr>
        <p:grpSpPr>
          <a:xfrm flipH="1" flipV="1">
            <a:off x="6217475" y="2349049"/>
            <a:ext cx="810342" cy="394151"/>
            <a:chOff x="3886200" y="1905000"/>
            <a:chExt cx="691420" cy="436536"/>
          </a:xfrm>
        </p:grpSpPr>
        <p:cxnSp>
          <p:nvCxnSpPr>
            <p:cNvPr id="81" name="Straight Arrow Connector 80"/>
            <p:cNvCxnSpPr/>
            <p:nvPr/>
          </p:nvCxnSpPr>
          <p:spPr>
            <a:xfrm>
              <a:off x="4577620" y="1905000"/>
              <a:ext cx="0" cy="43653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886200" y="1905000"/>
              <a:ext cx="6914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3" name="Rounded Rectangle 82"/>
          <p:cNvSpPr/>
          <p:nvPr/>
        </p:nvSpPr>
        <p:spPr>
          <a:xfrm>
            <a:off x="5819068" y="2942903"/>
            <a:ext cx="886822" cy="417242"/>
          </a:xfrm>
          <a:prstGeom prst="roundRect">
            <a:avLst/>
          </a:prstGeom>
          <a:solidFill>
            <a:srgbClr val="FFFF00">
              <a:alpha val="65098"/>
            </a:srgb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a:off x="7132760" y="3592157"/>
            <a:ext cx="1096840" cy="646331"/>
          </a:xfrm>
          <a:prstGeom prst="rect">
            <a:avLst/>
          </a:prstGeom>
          <a:noFill/>
        </p:spPr>
        <p:txBody>
          <a:bodyPr wrap="square" rtlCol="0">
            <a:spAutoFit/>
          </a:bodyPr>
          <a:lstStyle/>
          <a:p>
            <a:r>
              <a:rPr lang="en-US" sz="1200" b="1" dirty="0">
                <a:solidFill>
                  <a:schemeClr val="bg1"/>
                </a:solidFill>
              </a:rPr>
              <a:t>SANDRA HUDSON VILLAS</a:t>
            </a:r>
          </a:p>
        </p:txBody>
      </p:sp>
      <p:grpSp>
        <p:nvGrpSpPr>
          <p:cNvPr id="85" name="Group 84"/>
          <p:cNvGrpSpPr/>
          <p:nvPr/>
        </p:nvGrpSpPr>
        <p:grpSpPr>
          <a:xfrm flipH="1" flipV="1">
            <a:off x="6174985" y="3243014"/>
            <a:ext cx="965188" cy="517576"/>
            <a:chOff x="3886200" y="1905000"/>
            <a:chExt cx="691420" cy="436536"/>
          </a:xfrm>
        </p:grpSpPr>
        <p:cxnSp>
          <p:nvCxnSpPr>
            <p:cNvPr id="86" name="Straight Arrow Connector 85"/>
            <p:cNvCxnSpPr/>
            <p:nvPr/>
          </p:nvCxnSpPr>
          <p:spPr>
            <a:xfrm>
              <a:off x="4577620" y="1905000"/>
              <a:ext cx="0" cy="43653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86200" y="1905000"/>
              <a:ext cx="6914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4458162" y="4084378"/>
            <a:ext cx="2229466" cy="276999"/>
          </a:xfrm>
          <a:prstGeom prst="rect">
            <a:avLst/>
          </a:prstGeom>
          <a:noFill/>
        </p:spPr>
        <p:txBody>
          <a:bodyPr wrap="square" rtlCol="0">
            <a:spAutoFit/>
          </a:bodyPr>
          <a:lstStyle/>
          <a:p>
            <a:r>
              <a:rPr lang="en-US" sz="1200" b="1" dirty="0">
                <a:solidFill>
                  <a:schemeClr val="bg1"/>
                </a:solidFill>
              </a:rPr>
              <a:t>RESTORATION ROME</a:t>
            </a:r>
          </a:p>
        </p:txBody>
      </p:sp>
      <p:sp>
        <p:nvSpPr>
          <p:cNvPr id="89" name="TextBox 88"/>
          <p:cNvSpPr txBox="1"/>
          <p:nvPr/>
        </p:nvSpPr>
        <p:spPr>
          <a:xfrm>
            <a:off x="4428113" y="4575562"/>
            <a:ext cx="2229466" cy="276999"/>
          </a:xfrm>
          <a:prstGeom prst="rect">
            <a:avLst/>
          </a:prstGeom>
          <a:noFill/>
        </p:spPr>
        <p:txBody>
          <a:bodyPr wrap="square" rtlCol="0">
            <a:spAutoFit/>
          </a:bodyPr>
          <a:lstStyle/>
          <a:p>
            <a:r>
              <a:rPr lang="en-US" sz="1200" b="1" dirty="0">
                <a:solidFill>
                  <a:schemeClr val="bg1"/>
                </a:solidFill>
              </a:rPr>
              <a:t>FIELDER CENTER</a:t>
            </a:r>
          </a:p>
        </p:txBody>
      </p:sp>
      <p:grpSp>
        <p:nvGrpSpPr>
          <p:cNvPr id="90" name="Group 89"/>
          <p:cNvGrpSpPr/>
          <p:nvPr/>
        </p:nvGrpSpPr>
        <p:grpSpPr>
          <a:xfrm flipH="1" flipV="1">
            <a:off x="3490603" y="3760591"/>
            <a:ext cx="980428" cy="458472"/>
            <a:chOff x="3886200" y="1905000"/>
            <a:chExt cx="1091998" cy="424523"/>
          </a:xfrm>
        </p:grpSpPr>
        <p:cxnSp>
          <p:nvCxnSpPr>
            <p:cNvPr id="91" name="Straight Arrow Connector 90"/>
            <p:cNvCxnSpPr/>
            <p:nvPr/>
          </p:nvCxnSpPr>
          <p:spPr>
            <a:xfrm>
              <a:off x="4577620" y="1905000"/>
              <a:ext cx="400578" cy="42452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886200" y="1905000"/>
              <a:ext cx="6914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flipH="1" flipV="1">
            <a:off x="3275019" y="4335311"/>
            <a:ext cx="1122729" cy="378195"/>
            <a:chOff x="3886200" y="1905000"/>
            <a:chExt cx="1250493" cy="350190"/>
          </a:xfrm>
        </p:grpSpPr>
        <p:cxnSp>
          <p:nvCxnSpPr>
            <p:cNvPr id="94" name="Straight Arrow Connector 93"/>
            <p:cNvCxnSpPr/>
            <p:nvPr/>
          </p:nvCxnSpPr>
          <p:spPr>
            <a:xfrm>
              <a:off x="4577619" y="1905000"/>
              <a:ext cx="559074" cy="35019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886200" y="1905000"/>
              <a:ext cx="6914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6"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50" name="TextBox 49">
            <a:extLst>
              <a:ext uri="{FF2B5EF4-FFF2-40B4-BE49-F238E27FC236}">
                <a16:creationId xmlns:a16="http://schemas.microsoft.com/office/drawing/2014/main" xmlns="" id="{ED7EF325-6F8B-4377-9C42-DE18111FF12F}"/>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ASSESSING ASSETS AND STRENGTHS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51" name="Picture 50">
            <a:extLst>
              <a:ext uri="{FF2B5EF4-FFF2-40B4-BE49-F238E27FC236}">
                <a16:creationId xmlns:a16="http://schemas.microsoft.com/office/drawing/2014/main" xmlns="" id="{5F134EED-8119-4FD8-B0F2-06B4A8AA0467}"/>
              </a:ext>
            </a:extLst>
          </p:cNvPr>
          <p:cNvPicPr>
            <a:picLocks noChangeAspect="1"/>
          </p:cNvPicPr>
          <p:nvPr/>
        </p:nvPicPr>
        <p:blipFill rotWithShape="1">
          <a:blip r:embed="rId4"/>
          <a:srcRect t="13943" b="14071"/>
          <a:stretch/>
        </p:blipFill>
        <p:spPr>
          <a:xfrm>
            <a:off x="5257798" y="-1932"/>
            <a:ext cx="3886202" cy="813919"/>
          </a:xfrm>
          <a:prstGeom prst="rect">
            <a:avLst/>
          </a:prstGeom>
          <a:ln w="19050">
            <a:solidFill>
              <a:srgbClr val="008080"/>
            </a:solidFill>
          </a:ln>
        </p:spPr>
      </p:pic>
    </p:spTree>
    <p:extLst>
      <p:ext uri="{BB962C8B-B14F-4D97-AF65-F5344CB8AC3E}">
        <p14:creationId xmlns:p14="http://schemas.microsoft.com/office/powerpoint/2010/main" val="4131127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603580"/>
            <a:ext cx="7086600" cy="1892826"/>
          </a:xfrm>
          <a:prstGeom prst="rect">
            <a:avLst/>
          </a:prstGeom>
          <a:noFill/>
        </p:spPr>
        <p:txBody>
          <a:bodyPr wrap="square" rtlCol="0">
            <a:spAutoFit/>
          </a:bodyPr>
          <a:lstStyle/>
          <a:p>
            <a:r>
              <a:rPr lang="en-US" sz="1600" dirty="0"/>
              <a:t>After this discussion of the existing context, current trends and neighborhood assets and strengths, do you now think that the </a:t>
            </a:r>
            <a:r>
              <a:rPr lang="en-US" sz="1600" b="1" i="1" dirty="0">
                <a:solidFill>
                  <a:schemeClr val="accent1">
                    <a:lumMod val="50000"/>
                  </a:schemeClr>
                </a:solidFill>
              </a:rPr>
              <a:t>East Rome Crossing Neighborhood has potential to see major improvement?</a:t>
            </a:r>
          </a:p>
          <a:p>
            <a:endParaRPr lang="en-US" sz="1600" b="1" i="1" dirty="0"/>
          </a:p>
          <a:p>
            <a:pPr marL="793750" indent="-342900">
              <a:spcAft>
                <a:spcPts val="600"/>
              </a:spcAft>
              <a:buFont typeface="+mj-lt"/>
              <a:buAutoNum type="alphaLcPeriod"/>
            </a:pPr>
            <a:r>
              <a:rPr lang="en-US" sz="1600" b="1" i="1" dirty="0"/>
              <a:t>yes</a:t>
            </a:r>
          </a:p>
          <a:p>
            <a:pPr marL="793750" indent="-342900">
              <a:spcAft>
                <a:spcPts val="600"/>
              </a:spcAft>
              <a:buFont typeface="+mj-lt"/>
              <a:buAutoNum type="alphaLcPeriod"/>
            </a:pPr>
            <a:r>
              <a:rPr lang="en-US" sz="1600" b="1" i="1" dirty="0"/>
              <a:t>no</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1) UNDERSTANDING TRENDS: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12" name="Picture 11">
            <a:extLst>
              <a:ext uri="{FF2B5EF4-FFF2-40B4-BE49-F238E27FC236}">
                <a16:creationId xmlns:a16="http://schemas.microsoft.com/office/drawing/2014/main" xmlns="" id="{DF31FBE3-10F0-4DFE-9061-137F7219A47C}"/>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3" name="TextBox 12">
            <a:extLst>
              <a:ext uri="{FF2B5EF4-FFF2-40B4-BE49-F238E27FC236}">
                <a16:creationId xmlns:a16="http://schemas.microsoft.com/office/drawing/2014/main" xmlns="" id="{5F4B3BDD-5A4D-45E7-802C-75381210B8A3}"/>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solidFill>
              </a:rPr>
              <a:t>ASSESSING ASSETS AND STRENGTHS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2601557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00200"/>
            <a:ext cx="7650605" cy="3016210"/>
          </a:xfrm>
          <a:prstGeom prst="rect">
            <a:avLst/>
          </a:prstGeom>
          <a:noFill/>
        </p:spPr>
        <p:txBody>
          <a:bodyPr wrap="square" rtlCol="0">
            <a:spAutoFit/>
          </a:bodyPr>
          <a:lstStyle/>
          <a:p>
            <a:r>
              <a:rPr lang="en-US" sz="1600" b="1" i="1" dirty="0"/>
              <a:t>There is a lot of latitude in formulating a plan that aligns with local sensibilities.  In general terms, HUD’s guidance calls for the creation of a mixed-income neighborhood and developing successful People, Neighborhood and Housing elements.  Let’s explore thoughts on the following neighborhood attributes.</a:t>
            </a:r>
          </a:p>
          <a:p>
            <a:endParaRPr lang="en-US" sz="1600" b="1" i="1" dirty="0"/>
          </a:p>
          <a:p>
            <a:pPr marL="342900" indent="-342900">
              <a:spcAft>
                <a:spcPts val="1200"/>
              </a:spcAft>
              <a:buFont typeface="Arial" panose="020B0604020202020204" pitchFamily="34" charset="0"/>
              <a:buChar char="•"/>
            </a:pPr>
            <a:r>
              <a:rPr lang="en-US" sz="1600" b="1" i="1" dirty="0"/>
              <a:t>Neighborhood Identity</a:t>
            </a:r>
          </a:p>
          <a:p>
            <a:pPr marL="342900" indent="-342900">
              <a:spcAft>
                <a:spcPts val="1200"/>
              </a:spcAft>
              <a:buFont typeface="Arial" panose="020B0604020202020204" pitchFamily="34" charset="0"/>
              <a:buChar char="•"/>
            </a:pPr>
            <a:r>
              <a:rPr lang="en-US" sz="1600" b="1" i="1" dirty="0"/>
              <a:t>Lifestyle</a:t>
            </a:r>
          </a:p>
          <a:p>
            <a:pPr marL="342900" indent="-342900">
              <a:spcAft>
                <a:spcPts val="1200"/>
              </a:spcAft>
              <a:buFont typeface="Arial" panose="020B0604020202020204" pitchFamily="34" charset="0"/>
              <a:buChar char="•"/>
            </a:pPr>
            <a:r>
              <a:rPr lang="en-US" sz="1600" b="1" i="1" dirty="0"/>
              <a:t>Character and Appearance</a:t>
            </a:r>
          </a:p>
          <a:p>
            <a:pPr>
              <a:spcAft>
                <a:spcPts val="1200"/>
              </a:spcAft>
            </a:pPr>
            <a:endParaRPr lang="en-US" sz="1600" b="1" i="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DEFINING ASPIRATIONS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12" name="Picture 11">
            <a:extLst>
              <a:ext uri="{FF2B5EF4-FFF2-40B4-BE49-F238E27FC236}">
                <a16:creationId xmlns:a16="http://schemas.microsoft.com/office/drawing/2014/main" xmlns="" id="{DED88851-CF1C-40BD-806F-92D325051B0F}"/>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3" name="TextBox 12">
            <a:extLst>
              <a:ext uri="{FF2B5EF4-FFF2-40B4-BE49-F238E27FC236}">
                <a16:creationId xmlns:a16="http://schemas.microsoft.com/office/drawing/2014/main" xmlns="" id="{EDD9B610-E793-4798-BC3E-AB129C5D8598}"/>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DEFINING ASPIRATIONS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266807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00200"/>
            <a:ext cx="7650605" cy="2831544"/>
          </a:xfrm>
          <a:prstGeom prst="rect">
            <a:avLst/>
          </a:prstGeom>
          <a:noFill/>
        </p:spPr>
        <p:txBody>
          <a:bodyPr wrap="square" rtlCol="0">
            <a:spAutoFit/>
          </a:bodyPr>
          <a:lstStyle/>
          <a:p>
            <a:pPr>
              <a:spcAft>
                <a:spcPts val="1200"/>
              </a:spcAft>
            </a:pPr>
            <a:r>
              <a:rPr lang="en-US" sz="2000" b="1" i="1" dirty="0"/>
              <a:t>Neighborhood Identity</a:t>
            </a:r>
          </a:p>
          <a:p>
            <a:pPr>
              <a:spcAft>
                <a:spcPts val="1200"/>
              </a:spcAft>
            </a:pPr>
            <a:r>
              <a:rPr lang="en-US" sz="1600" b="1" i="1" dirty="0"/>
              <a:t>Which statement best reflects your thought on the desired identity of the East Rome Crossing Neighborhood:</a:t>
            </a:r>
          </a:p>
          <a:p>
            <a:pPr marL="342900" indent="-342900">
              <a:spcAft>
                <a:spcPts val="1200"/>
              </a:spcAft>
              <a:buFont typeface="+mj-lt"/>
              <a:buAutoNum type="alphaUcPeriod"/>
            </a:pPr>
            <a:r>
              <a:rPr lang="en-US" sz="1600" b="1" i="1" dirty="0"/>
              <a:t>The East Rome Neighborhood should blend seamlessly with the rest of the community and be indistinguishable from the other neighborhoods of Rome.</a:t>
            </a:r>
          </a:p>
          <a:p>
            <a:pPr marL="342900" indent="-342900">
              <a:spcAft>
                <a:spcPts val="1200"/>
              </a:spcAft>
              <a:buFont typeface="+mj-lt"/>
              <a:buAutoNum type="alphaUcPeriod"/>
            </a:pPr>
            <a:r>
              <a:rPr lang="en-US" sz="1600" b="1" i="1" dirty="0"/>
              <a:t>The East Rome Neighborhood should be a unique and special neighborhood that is unlike the other neighborhoods of Rome.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DEFINING ASPIRATIONS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12" name="TextBox 11">
            <a:extLst>
              <a:ext uri="{FF2B5EF4-FFF2-40B4-BE49-F238E27FC236}">
                <a16:creationId xmlns:a16="http://schemas.microsoft.com/office/drawing/2014/main" xmlns="" id="{065ADCBE-B133-4E87-8FA3-E65E7F43C7D8}"/>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DEFINING ASPIRATIONS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pic>
        <p:nvPicPr>
          <p:cNvPr id="13" name="Picture 12">
            <a:extLst>
              <a:ext uri="{FF2B5EF4-FFF2-40B4-BE49-F238E27FC236}">
                <a16:creationId xmlns:a16="http://schemas.microsoft.com/office/drawing/2014/main" xmlns="" id="{0FD0C007-881A-467B-866B-E5D30BA5CBB6}"/>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Tree>
    <p:extLst>
      <p:ext uri="{BB962C8B-B14F-4D97-AF65-F5344CB8AC3E}">
        <p14:creationId xmlns:p14="http://schemas.microsoft.com/office/powerpoint/2010/main" val="3208958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00200"/>
            <a:ext cx="7650605" cy="3477875"/>
          </a:xfrm>
          <a:prstGeom prst="rect">
            <a:avLst/>
          </a:prstGeom>
          <a:noFill/>
        </p:spPr>
        <p:txBody>
          <a:bodyPr wrap="square" rtlCol="0">
            <a:spAutoFit/>
          </a:bodyPr>
          <a:lstStyle/>
          <a:p>
            <a:pPr>
              <a:spcAft>
                <a:spcPts val="1200"/>
              </a:spcAft>
            </a:pPr>
            <a:r>
              <a:rPr lang="en-US" sz="2000" b="1" i="1" dirty="0"/>
              <a:t>Lifestyle</a:t>
            </a:r>
          </a:p>
          <a:p>
            <a:pPr>
              <a:spcAft>
                <a:spcPts val="1200"/>
              </a:spcAft>
            </a:pPr>
            <a:r>
              <a:rPr lang="en-US" sz="1600" b="1" i="1" dirty="0"/>
              <a:t>Which statement best reflects your thought on the desired lifestyle of the East Rome Crossing Neighborhood:</a:t>
            </a:r>
          </a:p>
          <a:p>
            <a:pPr marL="342900" indent="-342900">
              <a:spcAft>
                <a:spcPts val="1200"/>
              </a:spcAft>
              <a:buFont typeface="+mj-lt"/>
              <a:buAutoNum type="alphaUcPeriod"/>
            </a:pPr>
            <a:r>
              <a:rPr lang="en-US" sz="1600" b="1" i="1" dirty="0"/>
              <a:t>The East Rome Crossing Neighborhood offers a different way of life than other neighborhoods because it is more self-contained having local stores, services for people, parks, and churches, all of which are easy to get to.</a:t>
            </a:r>
          </a:p>
          <a:p>
            <a:pPr marL="342900" indent="-342900">
              <a:spcAft>
                <a:spcPts val="1200"/>
              </a:spcAft>
              <a:buFont typeface="+mj-lt"/>
              <a:buAutoNum type="alphaUcPeriod"/>
            </a:pPr>
            <a:r>
              <a:rPr lang="en-US" sz="1600" b="1" i="1" dirty="0"/>
              <a:t>East Rome Crossing is distinguished from other neighborhoods by location, layout and housing stock.  The lifestyle offered is similar to that of other neighborhoods.</a:t>
            </a:r>
          </a:p>
          <a:p>
            <a:pPr marL="342900" indent="-342900">
              <a:spcAft>
                <a:spcPts val="1200"/>
              </a:spcAft>
              <a:buFont typeface="+mj-lt"/>
              <a:buAutoNum type="alphaUcPeriod"/>
            </a:pPr>
            <a:endParaRPr lang="en-US" sz="1600" b="1" i="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DEFINING ASPIRATIONS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 name="Title 2"/>
          <p:cNvSpPr>
            <a:spLocks noGrp="1"/>
          </p:cNvSpPr>
          <p:nvPr>
            <p:ph type="title"/>
          </p:nvPr>
        </p:nvSpPr>
        <p:spPr/>
        <p:txBody>
          <a:bodyPr/>
          <a:lstStyle/>
          <a:p>
            <a:endParaRPr lang="en-US" dirty="0"/>
          </a:p>
        </p:txBody>
      </p:sp>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12" name="Picture 11">
            <a:extLst>
              <a:ext uri="{FF2B5EF4-FFF2-40B4-BE49-F238E27FC236}">
                <a16:creationId xmlns:a16="http://schemas.microsoft.com/office/drawing/2014/main" xmlns="" id="{349CED80-68A2-4A71-ADF7-828E5DC4E8AB}"/>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3" name="TextBox 12">
            <a:extLst>
              <a:ext uri="{FF2B5EF4-FFF2-40B4-BE49-F238E27FC236}">
                <a16:creationId xmlns:a16="http://schemas.microsoft.com/office/drawing/2014/main" xmlns="" id="{3872DFB9-96B5-484A-8766-CE0E898B4072}"/>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DEFINING ASPIRATIONS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813669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00200"/>
            <a:ext cx="7650605" cy="3231654"/>
          </a:xfrm>
          <a:prstGeom prst="rect">
            <a:avLst/>
          </a:prstGeom>
          <a:noFill/>
        </p:spPr>
        <p:txBody>
          <a:bodyPr wrap="square" rtlCol="0">
            <a:spAutoFit/>
          </a:bodyPr>
          <a:lstStyle/>
          <a:p>
            <a:pPr>
              <a:spcAft>
                <a:spcPts val="1200"/>
              </a:spcAft>
            </a:pPr>
            <a:r>
              <a:rPr lang="en-US" sz="2000" b="1" i="1" dirty="0"/>
              <a:t>Character and Appearance</a:t>
            </a:r>
          </a:p>
          <a:p>
            <a:pPr>
              <a:spcAft>
                <a:spcPts val="1200"/>
              </a:spcAft>
            </a:pPr>
            <a:r>
              <a:rPr lang="en-US" sz="1600" b="1" i="1" dirty="0"/>
              <a:t>Which statement best reflects your thoughts on the desired character and appearance of the East Rome Crossing Neighborhood:</a:t>
            </a:r>
          </a:p>
          <a:p>
            <a:pPr marL="342900" indent="-342900">
              <a:spcAft>
                <a:spcPts val="1200"/>
              </a:spcAft>
              <a:buFont typeface="+mj-lt"/>
              <a:buAutoNum type="alphaUcPeriod"/>
            </a:pPr>
            <a:r>
              <a:rPr lang="en-US" sz="1600" b="1" i="1" dirty="0"/>
              <a:t>The East Rome Crossing Neighborhood offers similar character and appearance to other neighborhoods in Rome.</a:t>
            </a:r>
          </a:p>
          <a:p>
            <a:pPr marL="342900" indent="-342900">
              <a:spcAft>
                <a:spcPts val="1200"/>
              </a:spcAft>
              <a:buFont typeface="+mj-lt"/>
              <a:buAutoNum type="alphaUcPeriod"/>
            </a:pPr>
            <a:r>
              <a:rPr lang="en-US" sz="1600" b="1" i="1" dirty="0"/>
              <a:t>East Rome Crossing has a special character, combining traditional small-town character with innovative urban design and architectural themes.</a:t>
            </a:r>
          </a:p>
          <a:p>
            <a:pPr marL="342900" indent="-342900">
              <a:spcAft>
                <a:spcPts val="1200"/>
              </a:spcAft>
              <a:buFont typeface="+mj-lt"/>
              <a:buAutoNum type="alphaUcPeriod"/>
            </a:pPr>
            <a:endParaRPr lang="en-US" sz="1600" b="1" i="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43739"/>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09588" indent="-344488">
              <a:spcBef>
                <a:spcPts val="200"/>
              </a:spcBef>
              <a:spcAft>
                <a:spcPts val="0"/>
              </a:spcAft>
            </a:pPr>
            <a:r>
              <a:rPr lang="en-US" sz="1700" b="1" dirty="0">
                <a:solidFill>
                  <a:schemeClr val="bg1">
                    <a:lumMod val="95000"/>
                  </a:schemeClr>
                </a:solidFill>
              </a:rPr>
              <a:t>DEFINING ASPIRATIONS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12" name="Picture 11">
            <a:extLst>
              <a:ext uri="{FF2B5EF4-FFF2-40B4-BE49-F238E27FC236}">
                <a16:creationId xmlns:a16="http://schemas.microsoft.com/office/drawing/2014/main" xmlns="" id="{0148597C-68F8-4DAF-BF27-DB9D09371FC4}"/>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3" name="TextBox 12">
            <a:extLst>
              <a:ext uri="{FF2B5EF4-FFF2-40B4-BE49-F238E27FC236}">
                <a16:creationId xmlns:a16="http://schemas.microsoft.com/office/drawing/2014/main" xmlns="" id="{0CBD8B62-30EE-41C6-900E-6CE621B6E037}"/>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DEFINING ASPIRATIONS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1383912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2" name="TextBox 1"/>
          <p:cNvSpPr txBox="1"/>
          <p:nvPr/>
        </p:nvSpPr>
        <p:spPr>
          <a:xfrm>
            <a:off x="187755" y="890738"/>
            <a:ext cx="5525324" cy="1384995"/>
          </a:xfrm>
          <a:prstGeom prst="rect">
            <a:avLst/>
          </a:prstGeom>
          <a:noFill/>
        </p:spPr>
        <p:txBody>
          <a:bodyPr wrap="square" rtlCol="0">
            <a:spAutoFit/>
          </a:bodyPr>
          <a:lstStyle/>
          <a:p>
            <a:r>
              <a:rPr lang="en-US" sz="1400" b="1" i="1" dirty="0"/>
              <a:t>Creating a </a:t>
            </a:r>
            <a:r>
              <a:rPr lang="en-US" sz="1400" b="1" i="1" dirty="0">
                <a:solidFill>
                  <a:schemeClr val="tx2">
                    <a:lumMod val="60000"/>
                    <a:lumOff val="40000"/>
                  </a:schemeClr>
                </a:solidFill>
              </a:rPr>
              <a:t>neighborhood of choice </a:t>
            </a:r>
            <a:r>
              <a:rPr lang="en-US" sz="1400" b="1" i="1" dirty="0"/>
              <a:t>involves providing a range of housing types and levels of affordability, including rental and for-sale housing.  Visioning should address both the redevelopment of public housing sites into mixed income developments as well as new private development.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3"/>
            </a:pPr>
            <a:r>
              <a:rPr lang="en-US" sz="1600" b="1" cap="all" dirty="0">
                <a:solidFill>
                  <a:schemeClr val="accent1">
                    <a:lumMod val="20000"/>
                    <a:lumOff val="80000"/>
                  </a:schemeClr>
                </a:solidFill>
              </a:rPr>
              <a:t>GAUGING IMPROVEMENT POTENTIAL</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sp>
        <p:nvSpPr>
          <p:cNvPr id="28" name="TextBox 27">
            <a:extLst>
              <a:ext uri="{FF2B5EF4-FFF2-40B4-BE49-F238E27FC236}">
                <a16:creationId xmlns:a16="http://schemas.microsoft.com/office/drawing/2014/main" xmlns="" id="{2B013A2B-3B0F-4598-8D17-EFF4B30F41E5}"/>
              </a:ext>
            </a:extLst>
          </p:cNvPr>
          <p:cNvSpPr txBox="1"/>
          <p:nvPr/>
        </p:nvSpPr>
        <p:spPr>
          <a:xfrm>
            <a:off x="5731367" y="5972938"/>
            <a:ext cx="1591815" cy="246221"/>
          </a:xfrm>
          <a:prstGeom prst="rect">
            <a:avLst/>
          </a:prstGeom>
          <a:noFill/>
        </p:spPr>
        <p:txBody>
          <a:bodyPr wrap="square" rtlCol="0">
            <a:spAutoFit/>
          </a:bodyPr>
          <a:lstStyle/>
          <a:p>
            <a:r>
              <a:rPr lang="en-US" sz="1000" dirty="0">
                <a:solidFill>
                  <a:schemeClr val="bg1"/>
                </a:solidFill>
              </a:rPr>
              <a:t>BOB WALLACE DR.</a:t>
            </a:r>
          </a:p>
        </p:txBody>
      </p:sp>
      <p:sp>
        <p:nvSpPr>
          <p:cNvPr id="33" name="TextBox 32">
            <a:extLst>
              <a:ext uri="{FF2B5EF4-FFF2-40B4-BE49-F238E27FC236}">
                <a16:creationId xmlns:a16="http://schemas.microsoft.com/office/drawing/2014/main" xmlns="" id="{6614DF0C-878D-43F0-895C-4F2BAB292D90}"/>
              </a:ext>
            </a:extLst>
          </p:cNvPr>
          <p:cNvSpPr txBox="1"/>
          <p:nvPr/>
        </p:nvSpPr>
        <p:spPr>
          <a:xfrm rot="16200000">
            <a:off x="3950656" y="3911691"/>
            <a:ext cx="1591815" cy="246221"/>
          </a:xfrm>
          <a:prstGeom prst="rect">
            <a:avLst/>
          </a:prstGeom>
          <a:noFill/>
        </p:spPr>
        <p:txBody>
          <a:bodyPr wrap="square" rtlCol="0">
            <a:spAutoFit/>
          </a:bodyPr>
          <a:lstStyle/>
          <a:p>
            <a:r>
              <a:rPr lang="en-US" sz="1000" dirty="0">
                <a:solidFill>
                  <a:schemeClr val="bg1"/>
                </a:solidFill>
              </a:rPr>
              <a:t>TRIANA BLVD</a:t>
            </a:r>
          </a:p>
        </p:txBody>
      </p:sp>
      <p:sp>
        <p:nvSpPr>
          <p:cNvPr id="34" name="TextBox 33">
            <a:extLst>
              <a:ext uri="{FF2B5EF4-FFF2-40B4-BE49-F238E27FC236}">
                <a16:creationId xmlns:a16="http://schemas.microsoft.com/office/drawing/2014/main" xmlns="" id="{DC8FBA7B-C123-458A-9661-A3C4300410E1}"/>
              </a:ext>
            </a:extLst>
          </p:cNvPr>
          <p:cNvSpPr txBox="1"/>
          <p:nvPr/>
        </p:nvSpPr>
        <p:spPr>
          <a:xfrm>
            <a:off x="187754" y="2299283"/>
            <a:ext cx="5146245" cy="2492990"/>
          </a:xfrm>
          <a:prstGeom prst="rect">
            <a:avLst/>
          </a:prstGeom>
          <a:noFill/>
        </p:spPr>
        <p:txBody>
          <a:bodyPr wrap="square" rtlCol="0">
            <a:spAutoFit/>
          </a:bodyPr>
          <a:lstStyle/>
          <a:p>
            <a:r>
              <a:rPr lang="en-US" sz="1400" b="1" i="1" dirty="0"/>
              <a:t>What types of new housing do you think belong in the East Rome Crossing Neighborhood? (select all that apply; do not focus on architectural style)</a:t>
            </a:r>
          </a:p>
          <a:p>
            <a:endParaRPr lang="en-US" sz="600" b="1" i="1" dirty="0"/>
          </a:p>
          <a:p>
            <a:pPr marL="800100" indent="-342900">
              <a:spcAft>
                <a:spcPts val="200"/>
              </a:spcAft>
              <a:buFont typeface="+mj-lt"/>
              <a:buAutoNum type="alphaUcPeriod"/>
            </a:pPr>
            <a:r>
              <a:rPr lang="en-US" sz="1400" b="1" i="1" dirty="0"/>
              <a:t>Mid/High Rise Apartment (4</a:t>
            </a:r>
            <a:r>
              <a:rPr lang="en-US" sz="1400" b="1" i="1"/>
              <a:t>+ stories)</a:t>
            </a:r>
            <a:endParaRPr lang="en-US" sz="1400" b="1" i="1" dirty="0"/>
          </a:p>
          <a:p>
            <a:pPr marL="800100" indent="-342900">
              <a:spcAft>
                <a:spcPts val="200"/>
              </a:spcAft>
              <a:buFont typeface="+mj-lt"/>
              <a:buAutoNum type="alphaUcPeriod"/>
            </a:pPr>
            <a:r>
              <a:rPr lang="en-US" sz="1400" b="1" i="1" dirty="0"/>
              <a:t>Townhomes</a:t>
            </a:r>
          </a:p>
          <a:p>
            <a:pPr marL="800100" indent="-342900">
              <a:spcAft>
                <a:spcPts val="200"/>
              </a:spcAft>
              <a:buFont typeface="+mj-lt"/>
              <a:buAutoNum type="alphaUcPeriod"/>
            </a:pPr>
            <a:r>
              <a:rPr lang="en-US" sz="1400" b="1" i="1" dirty="0"/>
              <a:t>Upscale Single-Family</a:t>
            </a:r>
          </a:p>
          <a:p>
            <a:pPr marL="800100" indent="-342900">
              <a:spcAft>
                <a:spcPts val="200"/>
              </a:spcAft>
              <a:buFont typeface="+mj-lt"/>
              <a:buAutoNum type="alphaUcPeriod"/>
            </a:pPr>
            <a:r>
              <a:rPr lang="en-US" sz="1400" b="1" i="1" dirty="0"/>
              <a:t>Affordable Single-Family/Duplex</a:t>
            </a:r>
          </a:p>
          <a:p>
            <a:pPr marL="800100" indent="-342900">
              <a:spcAft>
                <a:spcPts val="200"/>
              </a:spcAft>
              <a:buFont typeface="+mj-lt"/>
              <a:buAutoNum type="alphaUcPeriod"/>
            </a:pPr>
            <a:r>
              <a:rPr lang="en-US" sz="1400" b="1" i="1" dirty="0"/>
              <a:t>Low-Rise Apartments (3 Stories)</a:t>
            </a:r>
          </a:p>
          <a:p>
            <a:pPr marL="800100" indent="-342900">
              <a:spcAft>
                <a:spcPts val="200"/>
              </a:spcAft>
              <a:buFont typeface="+mj-lt"/>
              <a:buAutoNum type="alphaUcPeriod"/>
            </a:pPr>
            <a:r>
              <a:rPr lang="en-US" sz="1400" b="1" i="1" dirty="0"/>
              <a:t>None of these examples</a:t>
            </a:r>
          </a:p>
          <a:p>
            <a:pPr marL="800100" indent="-342900">
              <a:spcAft>
                <a:spcPts val="200"/>
              </a:spcAft>
              <a:buFont typeface="+mj-lt"/>
              <a:buAutoNum type="alphaUcPeriod"/>
            </a:pPr>
            <a:endParaRPr lang="en-US" sz="1400" b="1" i="1" dirty="0"/>
          </a:p>
        </p:txBody>
      </p:sp>
      <p:sp>
        <p:nvSpPr>
          <p:cNvPr id="20" name="TextBox 19">
            <a:extLst>
              <a:ext uri="{FF2B5EF4-FFF2-40B4-BE49-F238E27FC236}">
                <a16:creationId xmlns:a16="http://schemas.microsoft.com/office/drawing/2014/main" xmlns="" id="{878375B1-1ADA-4270-AC8B-F314E6C561CF}"/>
              </a:ext>
            </a:extLst>
          </p:cNvPr>
          <p:cNvSpPr txBox="1"/>
          <p:nvPr/>
        </p:nvSpPr>
        <p:spPr>
          <a:xfrm>
            <a:off x="5806211" y="1603959"/>
            <a:ext cx="388125" cy="369332"/>
          </a:xfrm>
          <a:prstGeom prst="rect">
            <a:avLst/>
          </a:prstGeom>
          <a:noFill/>
        </p:spPr>
        <p:txBody>
          <a:bodyPr wrap="square" rtlCol="0">
            <a:spAutoFit/>
          </a:bodyPr>
          <a:lstStyle/>
          <a:p>
            <a:r>
              <a:rPr lang="en-US" b="1" dirty="0"/>
              <a:t>A</a:t>
            </a:r>
          </a:p>
        </p:txBody>
      </p:sp>
      <p:sp>
        <p:nvSpPr>
          <p:cNvPr id="53" name="TextBox 52">
            <a:extLst>
              <a:ext uri="{FF2B5EF4-FFF2-40B4-BE49-F238E27FC236}">
                <a16:creationId xmlns:a16="http://schemas.microsoft.com/office/drawing/2014/main" xmlns="" id="{78E5BFF8-30F4-4824-B2D5-DC0A19317E7B}"/>
              </a:ext>
            </a:extLst>
          </p:cNvPr>
          <p:cNvSpPr txBox="1"/>
          <p:nvPr/>
        </p:nvSpPr>
        <p:spPr>
          <a:xfrm>
            <a:off x="5845982" y="3521415"/>
            <a:ext cx="388125" cy="369332"/>
          </a:xfrm>
          <a:prstGeom prst="rect">
            <a:avLst/>
          </a:prstGeom>
          <a:noFill/>
        </p:spPr>
        <p:txBody>
          <a:bodyPr wrap="square" rtlCol="0">
            <a:spAutoFit/>
          </a:bodyPr>
          <a:lstStyle/>
          <a:p>
            <a:r>
              <a:rPr lang="en-US" b="1" dirty="0"/>
              <a:t>B</a:t>
            </a:r>
          </a:p>
        </p:txBody>
      </p:sp>
      <p:sp>
        <p:nvSpPr>
          <p:cNvPr id="60" name="TextBox 59">
            <a:extLst>
              <a:ext uri="{FF2B5EF4-FFF2-40B4-BE49-F238E27FC236}">
                <a16:creationId xmlns:a16="http://schemas.microsoft.com/office/drawing/2014/main" xmlns="" id="{8C292A91-5FB8-46CD-8243-ABD01993CE5A}"/>
              </a:ext>
            </a:extLst>
          </p:cNvPr>
          <p:cNvSpPr txBox="1"/>
          <p:nvPr/>
        </p:nvSpPr>
        <p:spPr>
          <a:xfrm>
            <a:off x="5907716" y="5265022"/>
            <a:ext cx="388125" cy="369332"/>
          </a:xfrm>
          <a:prstGeom prst="rect">
            <a:avLst/>
          </a:prstGeom>
          <a:noFill/>
        </p:spPr>
        <p:txBody>
          <a:bodyPr wrap="square" rtlCol="0">
            <a:spAutoFit/>
          </a:bodyPr>
          <a:lstStyle/>
          <a:p>
            <a:r>
              <a:rPr lang="en-US" b="1" dirty="0"/>
              <a:t>C</a:t>
            </a:r>
          </a:p>
        </p:txBody>
      </p:sp>
      <p:sp>
        <p:nvSpPr>
          <p:cNvPr id="61" name="TextBox 60">
            <a:extLst>
              <a:ext uri="{FF2B5EF4-FFF2-40B4-BE49-F238E27FC236}">
                <a16:creationId xmlns:a16="http://schemas.microsoft.com/office/drawing/2014/main" xmlns="" id="{EA4B798B-5D4B-4CBE-BD18-08402859DC54}"/>
              </a:ext>
            </a:extLst>
          </p:cNvPr>
          <p:cNvSpPr txBox="1"/>
          <p:nvPr/>
        </p:nvSpPr>
        <p:spPr>
          <a:xfrm>
            <a:off x="3154889" y="5344374"/>
            <a:ext cx="388125" cy="369332"/>
          </a:xfrm>
          <a:prstGeom prst="rect">
            <a:avLst/>
          </a:prstGeom>
          <a:noFill/>
        </p:spPr>
        <p:txBody>
          <a:bodyPr wrap="square" rtlCol="0">
            <a:spAutoFit/>
          </a:bodyPr>
          <a:lstStyle/>
          <a:p>
            <a:r>
              <a:rPr lang="en-US" b="1" dirty="0"/>
              <a:t>D</a:t>
            </a:r>
          </a:p>
        </p:txBody>
      </p:sp>
      <p:sp>
        <p:nvSpPr>
          <p:cNvPr id="7" name="TextBox 6">
            <a:extLst>
              <a:ext uri="{FF2B5EF4-FFF2-40B4-BE49-F238E27FC236}">
                <a16:creationId xmlns:a16="http://schemas.microsoft.com/office/drawing/2014/main" xmlns="" id="{F48E135F-FA29-4A07-B7D7-368565DA1B1F}"/>
              </a:ext>
            </a:extLst>
          </p:cNvPr>
          <p:cNvSpPr txBox="1"/>
          <p:nvPr/>
        </p:nvSpPr>
        <p:spPr>
          <a:xfrm>
            <a:off x="6340967" y="6219159"/>
            <a:ext cx="2498233" cy="230832"/>
          </a:xfrm>
          <a:prstGeom prst="rect">
            <a:avLst/>
          </a:prstGeom>
          <a:noFill/>
        </p:spPr>
        <p:txBody>
          <a:bodyPr wrap="square" rtlCol="0">
            <a:spAutoFit/>
          </a:bodyPr>
          <a:lstStyle/>
          <a:p>
            <a:r>
              <a:rPr lang="en-US" sz="900" b="1" dirty="0"/>
              <a:t>UPSCALE SINGLE FAMILY</a:t>
            </a:r>
          </a:p>
        </p:txBody>
      </p:sp>
      <p:pic>
        <p:nvPicPr>
          <p:cNvPr id="11" name="Picture 10">
            <a:extLst>
              <a:ext uri="{FF2B5EF4-FFF2-40B4-BE49-F238E27FC236}">
                <a16:creationId xmlns:a16="http://schemas.microsoft.com/office/drawing/2014/main" xmlns="" id="{FCD957AC-6D26-49A6-A8F5-B8295EE2C0B0}"/>
              </a:ext>
            </a:extLst>
          </p:cNvPr>
          <p:cNvPicPr>
            <a:picLocks noChangeAspect="1"/>
          </p:cNvPicPr>
          <p:nvPr/>
        </p:nvPicPr>
        <p:blipFill>
          <a:blip r:embed="rId3"/>
          <a:stretch>
            <a:fillRect/>
          </a:stretch>
        </p:blipFill>
        <p:spPr>
          <a:xfrm>
            <a:off x="6340966" y="3016333"/>
            <a:ext cx="2498234" cy="1379496"/>
          </a:xfrm>
          <a:prstGeom prst="rect">
            <a:avLst/>
          </a:prstGeom>
          <a:ln>
            <a:solidFill>
              <a:schemeClr val="tx1"/>
            </a:solidFill>
          </a:ln>
        </p:spPr>
      </p:pic>
      <p:sp>
        <p:nvSpPr>
          <p:cNvPr id="23" name="TextBox 22">
            <a:extLst>
              <a:ext uri="{FF2B5EF4-FFF2-40B4-BE49-F238E27FC236}">
                <a16:creationId xmlns:a16="http://schemas.microsoft.com/office/drawing/2014/main" xmlns="" id="{62669286-62A4-4CD5-A3FF-F09455D7CB52}"/>
              </a:ext>
            </a:extLst>
          </p:cNvPr>
          <p:cNvSpPr txBox="1"/>
          <p:nvPr/>
        </p:nvSpPr>
        <p:spPr>
          <a:xfrm>
            <a:off x="6308308" y="4401979"/>
            <a:ext cx="2498233" cy="230832"/>
          </a:xfrm>
          <a:prstGeom prst="rect">
            <a:avLst/>
          </a:prstGeom>
          <a:noFill/>
        </p:spPr>
        <p:txBody>
          <a:bodyPr wrap="square" rtlCol="0">
            <a:spAutoFit/>
          </a:bodyPr>
          <a:lstStyle/>
          <a:p>
            <a:r>
              <a:rPr lang="en-US" sz="900" b="1" dirty="0"/>
              <a:t>TOWNHOMES</a:t>
            </a:r>
          </a:p>
        </p:txBody>
      </p:sp>
      <p:pic>
        <p:nvPicPr>
          <p:cNvPr id="12" name="Picture 11">
            <a:extLst>
              <a:ext uri="{FF2B5EF4-FFF2-40B4-BE49-F238E27FC236}">
                <a16:creationId xmlns:a16="http://schemas.microsoft.com/office/drawing/2014/main" xmlns="" id="{4A8068B2-5865-45B1-9113-9C6289F83BE7}"/>
              </a:ext>
            </a:extLst>
          </p:cNvPr>
          <p:cNvPicPr>
            <a:picLocks noChangeAspect="1"/>
          </p:cNvPicPr>
          <p:nvPr/>
        </p:nvPicPr>
        <p:blipFill>
          <a:blip r:embed="rId4"/>
          <a:stretch>
            <a:fillRect/>
          </a:stretch>
        </p:blipFill>
        <p:spPr>
          <a:xfrm>
            <a:off x="6322822" y="981578"/>
            <a:ext cx="2342043" cy="1536179"/>
          </a:xfrm>
          <a:prstGeom prst="rect">
            <a:avLst/>
          </a:prstGeom>
          <a:ln>
            <a:solidFill>
              <a:schemeClr val="tx1"/>
            </a:solidFill>
          </a:ln>
        </p:spPr>
      </p:pic>
      <p:sp>
        <p:nvSpPr>
          <p:cNvPr id="25" name="TextBox 24">
            <a:extLst>
              <a:ext uri="{FF2B5EF4-FFF2-40B4-BE49-F238E27FC236}">
                <a16:creationId xmlns:a16="http://schemas.microsoft.com/office/drawing/2014/main" xmlns="" id="{554CE0D8-F7C7-480E-99D0-0D007F400329}"/>
              </a:ext>
            </a:extLst>
          </p:cNvPr>
          <p:cNvSpPr txBox="1"/>
          <p:nvPr/>
        </p:nvSpPr>
        <p:spPr>
          <a:xfrm>
            <a:off x="6308307" y="2531219"/>
            <a:ext cx="2498233" cy="230832"/>
          </a:xfrm>
          <a:prstGeom prst="rect">
            <a:avLst/>
          </a:prstGeom>
          <a:noFill/>
        </p:spPr>
        <p:txBody>
          <a:bodyPr wrap="square" rtlCol="0">
            <a:spAutoFit/>
          </a:bodyPr>
          <a:lstStyle/>
          <a:p>
            <a:r>
              <a:rPr lang="en-US" sz="900" b="1" dirty="0"/>
              <a:t>MID/HIGH-RISE APARTMENTS</a:t>
            </a:r>
          </a:p>
        </p:txBody>
      </p:sp>
      <p:pic>
        <p:nvPicPr>
          <p:cNvPr id="15" name="Picture 14" descr="A large brick building with grass in front of a house&#10;&#10;Description automatically generated">
            <a:extLst>
              <a:ext uri="{FF2B5EF4-FFF2-40B4-BE49-F238E27FC236}">
                <a16:creationId xmlns:a16="http://schemas.microsoft.com/office/drawing/2014/main" xmlns="" id="{B77DBABE-372F-48B8-89E5-D0C789AEF86F}"/>
              </a:ext>
            </a:extLst>
          </p:cNvPr>
          <p:cNvPicPr>
            <a:picLocks noChangeAspect="1"/>
          </p:cNvPicPr>
          <p:nvPr/>
        </p:nvPicPr>
        <p:blipFill>
          <a:blip r:embed="rId5"/>
          <a:stretch>
            <a:fillRect/>
          </a:stretch>
        </p:blipFill>
        <p:spPr>
          <a:xfrm>
            <a:off x="6382431" y="4860434"/>
            <a:ext cx="1802176" cy="1351632"/>
          </a:xfrm>
          <a:prstGeom prst="rect">
            <a:avLst/>
          </a:prstGeom>
          <a:ln>
            <a:solidFill>
              <a:schemeClr val="tx1"/>
            </a:solidFill>
          </a:ln>
        </p:spPr>
      </p:pic>
      <p:pic>
        <p:nvPicPr>
          <p:cNvPr id="17" name="Picture 16">
            <a:extLst>
              <a:ext uri="{FF2B5EF4-FFF2-40B4-BE49-F238E27FC236}">
                <a16:creationId xmlns:a16="http://schemas.microsoft.com/office/drawing/2014/main" xmlns="" id="{3C3F5965-5C41-467B-B4AF-DA146CF33D8C}"/>
              </a:ext>
            </a:extLst>
          </p:cNvPr>
          <p:cNvPicPr>
            <a:picLocks noChangeAspect="1"/>
          </p:cNvPicPr>
          <p:nvPr/>
        </p:nvPicPr>
        <p:blipFill>
          <a:blip r:embed="rId6"/>
          <a:stretch>
            <a:fillRect/>
          </a:stretch>
        </p:blipFill>
        <p:spPr>
          <a:xfrm>
            <a:off x="3629851" y="4876800"/>
            <a:ext cx="1945909" cy="1304480"/>
          </a:xfrm>
          <a:prstGeom prst="rect">
            <a:avLst/>
          </a:prstGeom>
          <a:ln>
            <a:solidFill>
              <a:schemeClr val="tx1"/>
            </a:solidFill>
          </a:ln>
        </p:spPr>
      </p:pic>
      <p:sp>
        <p:nvSpPr>
          <p:cNvPr id="29" name="TextBox 28">
            <a:extLst>
              <a:ext uri="{FF2B5EF4-FFF2-40B4-BE49-F238E27FC236}">
                <a16:creationId xmlns:a16="http://schemas.microsoft.com/office/drawing/2014/main" xmlns="" id="{8DAB43D2-41D7-4C02-9D2B-19C93D0F0616}"/>
              </a:ext>
            </a:extLst>
          </p:cNvPr>
          <p:cNvSpPr txBox="1"/>
          <p:nvPr/>
        </p:nvSpPr>
        <p:spPr>
          <a:xfrm>
            <a:off x="3521567" y="6227805"/>
            <a:ext cx="2672769" cy="230832"/>
          </a:xfrm>
          <a:prstGeom prst="rect">
            <a:avLst/>
          </a:prstGeom>
          <a:noFill/>
        </p:spPr>
        <p:txBody>
          <a:bodyPr wrap="square" rtlCol="0">
            <a:spAutoFit/>
          </a:bodyPr>
          <a:lstStyle/>
          <a:p>
            <a:r>
              <a:rPr lang="en-US" sz="900" b="1" dirty="0"/>
              <a:t>AFFORDABLE SINGLE FAMILY/DUPLEX</a:t>
            </a:r>
          </a:p>
        </p:txBody>
      </p:sp>
      <p:pic>
        <p:nvPicPr>
          <p:cNvPr id="18" name="Picture 17">
            <a:extLst>
              <a:ext uri="{FF2B5EF4-FFF2-40B4-BE49-F238E27FC236}">
                <a16:creationId xmlns:a16="http://schemas.microsoft.com/office/drawing/2014/main" xmlns="" id="{6E9EAD4B-8A65-41E0-A871-6FA2F71400FD}"/>
              </a:ext>
            </a:extLst>
          </p:cNvPr>
          <p:cNvPicPr>
            <a:picLocks noChangeAspect="1"/>
          </p:cNvPicPr>
          <p:nvPr/>
        </p:nvPicPr>
        <p:blipFill>
          <a:blip r:embed="rId7"/>
          <a:stretch>
            <a:fillRect/>
          </a:stretch>
        </p:blipFill>
        <p:spPr>
          <a:xfrm>
            <a:off x="750229" y="4851272"/>
            <a:ext cx="2221571" cy="1304481"/>
          </a:xfrm>
          <a:prstGeom prst="rect">
            <a:avLst/>
          </a:prstGeom>
          <a:ln>
            <a:solidFill>
              <a:schemeClr val="tx1"/>
            </a:solidFill>
          </a:ln>
        </p:spPr>
      </p:pic>
      <p:sp>
        <p:nvSpPr>
          <p:cNvPr id="31" name="TextBox 30">
            <a:extLst>
              <a:ext uri="{FF2B5EF4-FFF2-40B4-BE49-F238E27FC236}">
                <a16:creationId xmlns:a16="http://schemas.microsoft.com/office/drawing/2014/main" xmlns="" id="{B80F1D29-C167-4D38-9927-36D9BE3DCD55}"/>
              </a:ext>
            </a:extLst>
          </p:cNvPr>
          <p:cNvSpPr txBox="1"/>
          <p:nvPr/>
        </p:nvSpPr>
        <p:spPr>
          <a:xfrm>
            <a:off x="318685" y="5280533"/>
            <a:ext cx="388125" cy="369332"/>
          </a:xfrm>
          <a:prstGeom prst="rect">
            <a:avLst/>
          </a:prstGeom>
          <a:noFill/>
        </p:spPr>
        <p:txBody>
          <a:bodyPr wrap="square" rtlCol="0">
            <a:spAutoFit/>
          </a:bodyPr>
          <a:lstStyle/>
          <a:p>
            <a:r>
              <a:rPr lang="en-US" b="1" dirty="0"/>
              <a:t>E</a:t>
            </a:r>
          </a:p>
        </p:txBody>
      </p:sp>
      <p:sp>
        <p:nvSpPr>
          <p:cNvPr id="32" name="TextBox 31">
            <a:extLst>
              <a:ext uri="{FF2B5EF4-FFF2-40B4-BE49-F238E27FC236}">
                <a16:creationId xmlns:a16="http://schemas.microsoft.com/office/drawing/2014/main" xmlns="" id="{5E17EC55-6986-4514-8B8B-BF4FAA10DDD8}"/>
              </a:ext>
            </a:extLst>
          </p:cNvPr>
          <p:cNvSpPr txBox="1"/>
          <p:nvPr/>
        </p:nvSpPr>
        <p:spPr>
          <a:xfrm>
            <a:off x="718534" y="6179303"/>
            <a:ext cx="2498233" cy="230832"/>
          </a:xfrm>
          <a:prstGeom prst="rect">
            <a:avLst/>
          </a:prstGeom>
          <a:noFill/>
        </p:spPr>
        <p:txBody>
          <a:bodyPr wrap="square" rtlCol="0">
            <a:spAutoFit/>
          </a:bodyPr>
          <a:lstStyle/>
          <a:p>
            <a:r>
              <a:rPr lang="en-US" sz="900" b="1" dirty="0"/>
              <a:t>LOW-RISE APARTMENTS</a:t>
            </a:r>
          </a:p>
        </p:txBody>
      </p:sp>
      <p:pic>
        <p:nvPicPr>
          <p:cNvPr id="26" name="Picture 25">
            <a:extLst>
              <a:ext uri="{FF2B5EF4-FFF2-40B4-BE49-F238E27FC236}">
                <a16:creationId xmlns:a16="http://schemas.microsoft.com/office/drawing/2014/main" xmlns="" id="{D52AF404-61C3-4E05-BDB7-B88D60D21593}"/>
              </a:ext>
            </a:extLst>
          </p:cNvPr>
          <p:cNvPicPr>
            <a:picLocks noChangeAspect="1"/>
          </p:cNvPicPr>
          <p:nvPr/>
        </p:nvPicPr>
        <p:blipFill rotWithShape="1">
          <a:blip r:embed="rId8"/>
          <a:srcRect t="13943" b="14071"/>
          <a:stretch/>
        </p:blipFill>
        <p:spPr>
          <a:xfrm>
            <a:off x="5257798" y="-1932"/>
            <a:ext cx="3886202" cy="813919"/>
          </a:xfrm>
          <a:prstGeom prst="rect">
            <a:avLst/>
          </a:prstGeom>
          <a:ln w="19050">
            <a:solidFill>
              <a:srgbClr val="008080"/>
            </a:solidFill>
          </a:ln>
        </p:spPr>
      </p:pic>
      <p:sp>
        <p:nvSpPr>
          <p:cNvPr id="27" name="TextBox 26">
            <a:extLst>
              <a:ext uri="{FF2B5EF4-FFF2-40B4-BE49-F238E27FC236}">
                <a16:creationId xmlns:a16="http://schemas.microsoft.com/office/drawing/2014/main" xmlns="" id="{9524A172-84E5-4134-B4DA-DF52A74921C9}"/>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GUIDING PRINCIPLES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147517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2" name="TextBox 1"/>
          <p:cNvSpPr txBox="1"/>
          <p:nvPr/>
        </p:nvSpPr>
        <p:spPr>
          <a:xfrm>
            <a:off x="304800" y="887849"/>
            <a:ext cx="4900595" cy="1169551"/>
          </a:xfrm>
          <a:prstGeom prst="rect">
            <a:avLst/>
          </a:prstGeom>
          <a:noFill/>
        </p:spPr>
        <p:txBody>
          <a:bodyPr wrap="square" rtlCol="0">
            <a:spAutoFit/>
          </a:bodyPr>
          <a:lstStyle/>
          <a:p>
            <a:r>
              <a:rPr lang="en-US" sz="1400" b="1" i="1" dirty="0"/>
              <a:t>Creating a </a:t>
            </a:r>
            <a:r>
              <a:rPr lang="en-US" sz="1400" b="1" i="1" dirty="0">
                <a:solidFill>
                  <a:schemeClr val="tx2">
                    <a:lumMod val="60000"/>
                    <a:lumOff val="40000"/>
                  </a:schemeClr>
                </a:solidFill>
              </a:rPr>
              <a:t>neighborhood of choice </a:t>
            </a:r>
            <a:r>
              <a:rPr lang="en-US" sz="1400" b="1" i="1" dirty="0"/>
              <a:t>involves much more than just new housing.  Shopping and services are a key part of neighborhood of choice, particularly since East Rome Crossing is somewhat isolated and lacks retail uses.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3"/>
            </a:pPr>
            <a:r>
              <a:rPr lang="en-US" sz="1600" b="1" cap="all" dirty="0">
                <a:solidFill>
                  <a:schemeClr val="accent1">
                    <a:lumMod val="20000"/>
                    <a:lumOff val="80000"/>
                  </a:schemeClr>
                </a:solidFill>
              </a:rPr>
              <a:t>GAUGING IMPROVEMENT POTENTIAL</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sp>
        <p:nvSpPr>
          <p:cNvPr id="28" name="TextBox 27">
            <a:extLst>
              <a:ext uri="{FF2B5EF4-FFF2-40B4-BE49-F238E27FC236}">
                <a16:creationId xmlns:a16="http://schemas.microsoft.com/office/drawing/2014/main" xmlns="" id="{2B013A2B-3B0F-4598-8D17-EFF4B30F41E5}"/>
              </a:ext>
            </a:extLst>
          </p:cNvPr>
          <p:cNvSpPr txBox="1"/>
          <p:nvPr/>
        </p:nvSpPr>
        <p:spPr>
          <a:xfrm>
            <a:off x="5731367" y="5972938"/>
            <a:ext cx="1591815" cy="246221"/>
          </a:xfrm>
          <a:prstGeom prst="rect">
            <a:avLst/>
          </a:prstGeom>
          <a:noFill/>
        </p:spPr>
        <p:txBody>
          <a:bodyPr wrap="square" rtlCol="0">
            <a:spAutoFit/>
          </a:bodyPr>
          <a:lstStyle/>
          <a:p>
            <a:r>
              <a:rPr lang="en-US" sz="1000" dirty="0">
                <a:solidFill>
                  <a:schemeClr val="bg1"/>
                </a:solidFill>
              </a:rPr>
              <a:t>BOB WALLACE DR.</a:t>
            </a:r>
          </a:p>
        </p:txBody>
      </p:sp>
      <p:sp>
        <p:nvSpPr>
          <p:cNvPr id="33" name="TextBox 32">
            <a:extLst>
              <a:ext uri="{FF2B5EF4-FFF2-40B4-BE49-F238E27FC236}">
                <a16:creationId xmlns:a16="http://schemas.microsoft.com/office/drawing/2014/main" xmlns="" id="{6614DF0C-878D-43F0-895C-4F2BAB292D90}"/>
              </a:ext>
            </a:extLst>
          </p:cNvPr>
          <p:cNvSpPr txBox="1"/>
          <p:nvPr/>
        </p:nvSpPr>
        <p:spPr>
          <a:xfrm rot="16200000">
            <a:off x="3950656" y="3911691"/>
            <a:ext cx="1591815" cy="246221"/>
          </a:xfrm>
          <a:prstGeom prst="rect">
            <a:avLst/>
          </a:prstGeom>
          <a:noFill/>
        </p:spPr>
        <p:txBody>
          <a:bodyPr wrap="square" rtlCol="0">
            <a:spAutoFit/>
          </a:bodyPr>
          <a:lstStyle/>
          <a:p>
            <a:r>
              <a:rPr lang="en-US" sz="1000" dirty="0">
                <a:solidFill>
                  <a:schemeClr val="bg1"/>
                </a:solidFill>
              </a:rPr>
              <a:t>TRIANA BLVD</a:t>
            </a:r>
          </a:p>
        </p:txBody>
      </p:sp>
      <p:sp>
        <p:nvSpPr>
          <p:cNvPr id="34" name="TextBox 33">
            <a:extLst>
              <a:ext uri="{FF2B5EF4-FFF2-40B4-BE49-F238E27FC236}">
                <a16:creationId xmlns:a16="http://schemas.microsoft.com/office/drawing/2014/main" xmlns="" id="{DC8FBA7B-C123-458A-9661-A3C4300410E1}"/>
              </a:ext>
            </a:extLst>
          </p:cNvPr>
          <p:cNvSpPr txBox="1"/>
          <p:nvPr/>
        </p:nvSpPr>
        <p:spPr>
          <a:xfrm>
            <a:off x="228600" y="2117146"/>
            <a:ext cx="4649513" cy="2498120"/>
          </a:xfrm>
          <a:prstGeom prst="rect">
            <a:avLst/>
          </a:prstGeom>
          <a:noFill/>
        </p:spPr>
        <p:txBody>
          <a:bodyPr wrap="square" rtlCol="0">
            <a:spAutoFit/>
          </a:bodyPr>
          <a:lstStyle/>
          <a:p>
            <a:r>
              <a:rPr lang="en-US" sz="1400" b="1" i="1" dirty="0"/>
              <a:t>Recognizing that market demand for retail uses is small, which images align with your vision for retail development for the neighborhood? (select all that apply)</a:t>
            </a:r>
          </a:p>
          <a:p>
            <a:endParaRPr lang="en-US" sz="800" b="1" i="1" dirty="0"/>
          </a:p>
          <a:p>
            <a:pPr marL="800100" indent="-342900">
              <a:spcAft>
                <a:spcPts val="200"/>
              </a:spcAft>
              <a:buFont typeface="+mj-lt"/>
              <a:buAutoNum type="alphaLcPeriod"/>
            </a:pPr>
            <a:r>
              <a:rPr lang="en-US" sz="1400" b="1" i="1" dirty="0"/>
              <a:t>Small neighborhood store</a:t>
            </a:r>
          </a:p>
          <a:p>
            <a:pPr marL="800100" indent="-342900">
              <a:spcAft>
                <a:spcPts val="200"/>
              </a:spcAft>
              <a:buFont typeface="+mj-lt"/>
              <a:buAutoNum type="alphaLcPeriod"/>
            </a:pPr>
            <a:r>
              <a:rPr lang="en-US" sz="1400" b="1" i="1" dirty="0"/>
              <a:t>New urbanist cluster of small stores</a:t>
            </a:r>
          </a:p>
          <a:p>
            <a:pPr marL="800100" indent="-342900">
              <a:spcAft>
                <a:spcPts val="200"/>
              </a:spcAft>
              <a:buFont typeface="+mj-lt"/>
              <a:buAutoNum type="alphaLcPeriod"/>
            </a:pPr>
            <a:r>
              <a:rPr lang="en-US" sz="1400" b="1" i="1" dirty="0"/>
              <a:t>Small shopping plaza</a:t>
            </a:r>
          </a:p>
          <a:p>
            <a:pPr marL="800100" indent="-342900">
              <a:spcAft>
                <a:spcPts val="200"/>
              </a:spcAft>
              <a:buFont typeface="+mj-lt"/>
              <a:buAutoNum type="alphaLcPeriod"/>
            </a:pPr>
            <a:r>
              <a:rPr lang="en-US" sz="1400" b="1" i="1" dirty="0"/>
              <a:t>Neighborhood scale grocery store</a:t>
            </a:r>
          </a:p>
          <a:p>
            <a:pPr marL="800100" indent="-342900">
              <a:spcAft>
                <a:spcPts val="200"/>
              </a:spcAft>
              <a:buFont typeface="+mj-lt"/>
              <a:buAutoNum type="alphaLcPeriod"/>
            </a:pPr>
            <a:r>
              <a:rPr lang="en-US" sz="1400" b="1" i="1" dirty="0"/>
              <a:t>None of these examples</a:t>
            </a:r>
          </a:p>
          <a:p>
            <a:pPr marL="800100" indent="-342900">
              <a:spcAft>
                <a:spcPts val="200"/>
              </a:spcAft>
              <a:buFont typeface="+mj-lt"/>
              <a:buAutoNum type="alphaLcPeriod"/>
            </a:pPr>
            <a:endParaRPr lang="en-US" sz="1400" b="1" i="1" dirty="0"/>
          </a:p>
        </p:txBody>
      </p:sp>
      <p:sp>
        <p:nvSpPr>
          <p:cNvPr id="20" name="TextBox 19">
            <a:extLst>
              <a:ext uri="{FF2B5EF4-FFF2-40B4-BE49-F238E27FC236}">
                <a16:creationId xmlns:a16="http://schemas.microsoft.com/office/drawing/2014/main" xmlns="" id="{878375B1-1ADA-4270-AC8B-F314E6C561CF}"/>
              </a:ext>
            </a:extLst>
          </p:cNvPr>
          <p:cNvSpPr txBox="1"/>
          <p:nvPr/>
        </p:nvSpPr>
        <p:spPr>
          <a:xfrm>
            <a:off x="5063736" y="1828679"/>
            <a:ext cx="388125" cy="369332"/>
          </a:xfrm>
          <a:prstGeom prst="rect">
            <a:avLst/>
          </a:prstGeom>
          <a:noFill/>
        </p:spPr>
        <p:txBody>
          <a:bodyPr wrap="square" rtlCol="0">
            <a:spAutoFit/>
          </a:bodyPr>
          <a:lstStyle/>
          <a:p>
            <a:r>
              <a:rPr lang="en-US" b="1" dirty="0"/>
              <a:t>A</a:t>
            </a:r>
          </a:p>
        </p:txBody>
      </p:sp>
      <p:sp>
        <p:nvSpPr>
          <p:cNvPr id="53" name="TextBox 52">
            <a:extLst>
              <a:ext uri="{FF2B5EF4-FFF2-40B4-BE49-F238E27FC236}">
                <a16:creationId xmlns:a16="http://schemas.microsoft.com/office/drawing/2014/main" xmlns="" id="{78E5BFF8-30F4-4824-B2D5-DC0A19317E7B}"/>
              </a:ext>
            </a:extLst>
          </p:cNvPr>
          <p:cNvSpPr txBox="1"/>
          <p:nvPr/>
        </p:nvSpPr>
        <p:spPr>
          <a:xfrm>
            <a:off x="5130865" y="3329694"/>
            <a:ext cx="388125" cy="369332"/>
          </a:xfrm>
          <a:prstGeom prst="rect">
            <a:avLst/>
          </a:prstGeom>
          <a:noFill/>
        </p:spPr>
        <p:txBody>
          <a:bodyPr wrap="square" rtlCol="0">
            <a:spAutoFit/>
          </a:bodyPr>
          <a:lstStyle/>
          <a:p>
            <a:r>
              <a:rPr lang="en-US" b="1" dirty="0"/>
              <a:t>B</a:t>
            </a:r>
          </a:p>
        </p:txBody>
      </p:sp>
      <p:sp>
        <p:nvSpPr>
          <p:cNvPr id="60" name="TextBox 59">
            <a:extLst>
              <a:ext uri="{FF2B5EF4-FFF2-40B4-BE49-F238E27FC236}">
                <a16:creationId xmlns:a16="http://schemas.microsoft.com/office/drawing/2014/main" xmlns="" id="{8C292A91-5FB8-46CD-8243-ABD01993CE5A}"/>
              </a:ext>
            </a:extLst>
          </p:cNvPr>
          <p:cNvSpPr txBox="1"/>
          <p:nvPr/>
        </p:nvSpPr>
        <p:spPr>
          <a:xfrm>
            <a:off x="5139937" y="5074559"/>
            <a:ext cx="388125" cy="369332"/>
          </a:xfrm>
          <a:prstGeom prst="rect">
            <a:avLst/>
          </a:prstGeom>
          <a:noFill/>
        </p:spPr>
        <p:txBody>
          <a:bodyPr wrap="square" rtlCol="0">
            <a:spAutoFit/>
          </a:bodyPr>
          <a:lstStyle/>
          <a:p>
            <a:r>
              <a:rPr lang="en-US" b="1" dirty="0"/>
              <a:t>C</a:t>
            </a:r>
          </a:p>
        </p:txBody>
      </p:sp>
      <p:sp>
        <p:nvSpPr>
          <p:cNvPr id="61" name="TextBox 60">
            <a:extLst>
              <a:ext uri="{FF2B5EF4-FFF2-40B4-BE49-F238E27FC236}">
                <a16:creationId xmlns:a16="http://schemas.microsoft.com/office/drawing/2014/main" xmlns="" id="{EA4B798B-5D4B-4CBE-BD18-08402859DC54}"/>
              </a:ext>
            </a:extLst>
          </p:cNvPr>
          <p:cNvSpPr txBox="1"/>
          <p:nvPr/>
        </p:nvSpPr>
        <p:spPr>
          <a:xfrm>
            <a:off x="1828800" y="5166918"/>
            <a:ext cx="388125" cy="369332"/>
          </a:xfrm>
          <a:prstGeom prst="rect">
            <a:avLst/>
          </a:prstGeom>
          <a:noFill/>
        </p:spPr>
        <p:txBody>
          <a:bodyPr wrap="square" rtlCol="0">
            <a:spAutoFit/>
          </a:bodyPr>
          <a:lstStyle/>
          <a:p>
            <a:r>
              <a:rPr lang="en-US" b="1" dirty="0"/>
              <a:t>D</a:t>
            </a:r>
          </a:p>
        </p:txBody>
      </p:sp>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200" t="2084" r="2166"/>
          <a:stretch/>
        </p:blipFill>
        <p:spPr>
          <a:xfrm>
            <a:off x="5541264" y="796812"/>
            <a:ext cx="2916936" cy="1904111"/>
          </a:xfrm>
          <a:prstGeom prst="rect">
            <a:avLst/>
          </a:prstGeom>
          <a:ln w="12700">
            <a:solidFill>
              <a:schemeClr val="tx1"/>
            </a:solidFill>
          </a:ln>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6670" t="6027" r="6034" b="23458"/>
          <a:stretch/>
        </p:blipFill>
        <p:spPr>
          <a:xfrm>
            <a:off x="5586120" y="2789388"/>
            <a:ext cx="2872080" cy="1678488"/>
          </a:xfrm>
          <a:prstGeom prst="rect">
            <a:avLst/>
          </a:prstGeom>
          <a:ln>
            <a:solidFill>
              <a:schemeClr val="tx1"/>
            </a:solidFill>
          </a:ln>
        </p:spPr>
      </p:pic>
      <p:pic>
        <p:nvPicPr>
          <p:cNvPr id="23" name="Picture 22"/>
          <p:cNvPicPr>
            <a:picLocks noChangeAspect="1"/>
          </p:cNvPicPr>
          <p:nvPr/>
        </p:nvPicPr>
        <p:blipFill rotWithShape="1">
          <a:blip r:embed="rId5">
            <a:extLst>
              <a:ext uri="{28A0092B-C50C-407E-A947-70E740481C1C}">
                <a14:useLocalDpi xmlns:a14="http://schemas.microsoft.com/office/drawing/2010/main" val="0"/>
              </a:ext>
            </a:extLst>
          </a:blip>
          <a:srcRect l="7814" b="21099"/>
          <a:stretch/>
        </p:blipFill>
        <p:spPr>
          <a:xfrm>
            <a:off x="5576024" y="4592494"/>
            <a:ext cx="2882176" cy="1427306"/>
          </a:xfrm>
          <a:prstGeom prst="rect">
            <a:avLst/>
          </a:prstGeom>
          <a:ln>
            <a:solidFill>
              <a:schemeClr val="tx1"/>
            </a:solidFill>
          </a:ln>
        </p:spPr>
      </p:pic>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t="2090"/>
          <a:stretch/>
        </p:blipFill>
        <p:spPr>
          <a:xfrm>
            <a:off x="2189008" y="4583416"/>
            <a:ext cx="2712505" cy="1436384"/>
          </a:xfrm>
          <a:prstGeom prst="rect">
            <a:avLst/>
          </a:prstGeom>
          <a:ln>
            <a:solidFill>
              <a:schemeClr val="tx1"/>
            </a:solidFill>
          </a:ln>
        </p:spPr>
      </p:pic>
      <p:pic>
        <p:nvPicPr>
          <p:cNvPr id="18" name="Picture 17">
            <a:extLst>
              <a:ext uri="{FF2B5EF4-FFF2-40B4-BE49-F238E27FC236}">
                <a16:creationId xmlns:a16="http://schemas.microsoft.com/office/drawing/2014/main" xmlns="" id="{2E219BB6-0B1E-4C64-B41B-27D7EF1E8AA6}"/>
              </a:ext>
            </a:extLst>
          </p:cNvPr>
          <p:cNvPicPr>
            <a:picLocks noChangeAspect="1"/>
          </p:cNvPicPr>
          <p:nvPr/>
        </p:nvPicPr>
        <p:blipFill rotWithShape="1">
          <a:blip r:embed="rId7"/>
          <a:srcRect t="13943" b="14071"/>
          <a:stretch/>
        </p:blipFill>
        <p:spPr>
          <a:xfrm>
            <a:off x="5257798" y="-1932"/>
            <a:ext cx="3886202" cy="813919"/>
          </a:xfrm>
          <a:prstGeom prst="rect">
            <a:avLst/>
          </a:prstGeom>
          <a:ln w="19050">
            <a:solidFill>
              <a:srgbClr val="008080"/>
            </a:solidFill>
          </a:ln>
        </p:spPr>
      </p:pic>
      <p:sp>
        <p:nvSpPr>
          <p:cNvPr id="19" name="TextBox 18">
            <a:extLst>
              <a:ext uri="{FF2B5EF4-FFF2-40B4-BE49-F238E27FC236}">
                <a16:creationId xmlns:a16="http://schemas.microsoft.com/office/drawing/2014/main" xmlns="" id="{8617D1F8-6EEE-499B-9932-D135FF25EFA0}"/>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GUIDING PRINCIPLES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2335997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xmlns="" id="{4ACC5BEA-62CF-4094-B8EB-25051F722535}"/>
              </a:ext>
            </a:extLst>
          </p:cNvPr>
          <p:cNvPicPr>
            <a:picLocks noChangeAspect="1"/>
          </p:cNvPicPr>
          <p:nvPr/>
        </p:nvPicPr>
        <p:blipFill rotWithShape="1">
          <a:blip r:embed="rId2"/>
          <a:srcRect l="31196" t="51442" r="24759" b="5327"/>
          <a:stretch/>
        </p:blipFill>
        <p:spPr>
          <a:xfrm>
            <a:off x="4320088" y="1394543"/>
            <a:ext cx="4214312" cy="4719784"/>
          </a:xfrm>
          <a:prstGeom prst="rect">
            <a:avLst/>
          </a:prstGeom>
        </p:spPr>
      </p:pic>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2" name="TextBox 1"/>
          <p:cNvSpPr txBox="1"/>
          <p:nvPr/>
        </p:nvSpPr>
        <p:spPr>
          <a:xfrm>
            <a:off x="292915" y="1394542"/>
            <a:ext cx="3909994" cy="1077218"/>
          </a:xfrm>
          <a:prstGeom prst="rect">
            <a:avLst/>
          </a:prstGeom>
          <a:noFill/>
        </p:spPr>
        <p:txBody>
          <a:bodyPr wrap="square" rtlCol="0">
            <a:spAutoFit/>
          </a:bodyPr>
          <a:lstStyle/>
          <a:p>
            <a:r>
              <a:rPr lang="en-US" sz="1600" b="1" i="1" dirty="0"/>
              <a:t>Where do you think new shopping would be most successful? (choose all that apply.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3"/>
            </a:pPr>
            <a:r>
              <a:rPr lang="en-US" sz="1600" b="1" cap="all" dirty="0">
                <a:solidFill>
                  <a:schemeClr val="accent1">
                    <a:lumMod val="20000"/>
                    <a:lumOff val="80000"/>
                  </a:schemeClr>
                </a:solidFill>
              </a:rPr>
              <a:t>GAUGING IMPROVEMENT POTENTIAL</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45024" y="2972183"/>
            <a:ext cx="3839300" cy="1400383"/>
          </a:xfrm>
          <a:prstGeom prst="rect">
            <a:avLst/>
          </a:prstGeom>
          <a:noFill/>
        </p:spPr>
        <p:txBody>
          <a:bodyPr wrap="square" rtlCol="0">
            <a:spAutoFit/>
          </a:bodyPr>
          <a:lstStyle/>
          <a:p>
            <a:endParaRPr lang="en-US" sz="1600" b="1" i="1" dirty="0"/>
          </a:p>
          <a:p>
            <a:pPr marL="914400" indent="-457200">
              <a:spcAft>
                <a:spcPts val="200"/>
              </a:spcAft>
              <a:buFont typeface="+mj-lt"/>
              <a:buAutoNum type="alphaUcPeriod"/>
            </a:pPr>
            <a:r>
              <a:rPr lang="en-US" sz="1600" b="1" i="1" dirty="0"/>
              <a:t>12</a:t>
            </a:r>
            <a:r>
              <a:rPr lang="en-US" sz="1600" b="1" i="1" baseline="30000" dirty="0"/>
              <a:t>TH</a:t>
            </a:r>
            <a:r>
              <a:rPr lang="en-US" sz="1600" b="1" i="1" dirty="0"/>
              <a:t>  Street</a:t>
            </a:r>
          </a:p>
          <a:p>
            <a:pPr marL="914400" indent="-457200">
              <a:spcAft>
                <a:spcPts val="200"/>
              </a:spcAft>
              <a:buFont typeface="+mj-lt"/>
              <a:buAutoNum type="alphaUcPeriod"/>
            </a:pPr>
            <a:r>
              <a:rPr lang="en-US" sz="1600" b="1" i="1" dirty="0"/>
              <a:t>Maple Avenue, North</a:t>
            </a:r>
          </a:p>
          <a:p>
            <a:pPr marL="914400" indent="-457200">
              <a:spcAft>
                <a:spcPts val="200"/>
              </a:spcAft>
              <a:buFont typeface="+mj-lt"/>
              <a:buAutoNum type="alphaUcPeriod"/>
            </a:pPr>
            <a:r>
              <a:rPr lang="en-US" sz="1600" b="1" i="1" dirty="0"/>
              <a:t>Middle Intersection</a:t>
            </a:r>
          </a:p>
          <a:p>
            <a:pPr marL="914400" indent="-457200">
              <a:spcAft>
                <a:spcPts val="200"/>
              </a:spcAft>
              <a:buFont typeface="+mj-lt"/>
              <a:buAutoNum type="alphaUcPeriod"/>
            </a:pPr>
            <a:r>
              <a:rPr lang="en-US" sz="1600" b="1" i="1" dirty="0"/>
              <a:t>Maple Avenue, South</a:t>
            </a:r>
          </a:p>
        </p:txBody>
      </p:sp>
      <p:sp>
        <p:nvSpPr>
          <p:cNvPr id="3" name="Rectangle: Rounded Corners 2">
            <a:extLst>
              <a:ext uri="{FF2B5EF4-FFF2-40B4-BE49-F238E27FC236}">
                <a16:creationId xmlns:a16="http://schemas.microsoft.com/office/drawing/2014/main" xmlns="" id="{50055900-5328-436F-AD3F-2CF2EF820D67}"/>
              </a:ext>
            </a:extLst>
          </p:cNvPr>
          <p:cNvSpPr/>
          <p:nvPr/>
        </p:nvSpPr>
        <p:spPr>
          <a:xfrm>
            <a:off x="5424997" y="1577966"/>
            <a:ext cx="1463040" cy="413990"/>
          </a:xfrm>
          <a:prstGeom prst="roundRect">
            <a:avLst/>
          </a:prstGeom>
          <a:solidFill>
            <a:srgbClr val="FFC000">
              <a:alpha val="50196"/>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xmlns="" id="{36610BB2-9E84-471A-9338-9A96E5889A06}"/>
              </a:ext>
            </a:extLst>
          </p:cNvPr>
          <p:cNvSpPr/>
          <p:nvPr/>
        </p:nvSpPr>
        <p:spPr>
          <a:xfrm rot="16200000">
            <a:off x="5296886" y="2627915"/>
            <a:ext cx="1402619" cy="413990"/>
          </a:xfrm>
          <a:prstGeom prst="roundRect">
            <a:avLst/>
          </a:prstGeom>
          <a:solidFill>
            <a:srgbClr val="00B050">
              <a:alpha val="25098"/>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xmlns="" id="{33631007-8703-4B38-A579-69C474B8544B}"/>
              </a:ext>
            </a:extLst>
          </p:cNvPr>
          <p:cNvSpPr txBox="1"/>
          <p:nvPr/>
        </p:nvSpPr>
        <p:spPr>
          <a:xfrm>
            <a:off x="6360165" y="3704861"/>
            <a:ext cx="1443998" cy="461665"/>
          </a:xfrm>
          <a:prstGeom prst="rect">
            <a:avLst/>
          </a:prstGeom>
          <a:solidFill>
            <a:srgbClr val="4A452A">
              <a:alpha val="50196"/>
            </a:srgbClr>
          </a:solidFill>
        </p:spPr>
        <p:txBody>
          <a:bodyPr wrap="square" rtlCol="0">
            <a:spAutoFit/>
          </a:bodyPr>
          <a:lstStyle/>
          <a:p>
            <a:r>
              <a:rPr lang="en-US" sz="1200" dirty="0">
                <a:solidFill>
                  <a:schemeClr val="bg1"/>
                </a:solidFill>
              </a:rPr>
              <a:t>MIDDLE INTERSECTION</a:t>
            </a:r>
          </a:p>
        </p:txBody>
      </p:sp>
      <p:sp>
        <p:nvSpPr>
          <p:cNvPr id="23" name="TextBox 22">
            <a:extLst>
              <a:ext uri="{FF2B5EF4-FFF2-40B4-BE49-F238E27FC236}">
                <a16:creationId xmlns:a16="http://schemas.microsoft.com/office/drawing/2014/main" xmlns="" id="{FFFE4C2E-6E29-4399-87B3-A82A9972A112}"/>
              </a:ext>
            </a:extLst>
          </p:cNvPr>
          <p:cNvSpPr txBox="1"/>
          <p:nvPr/>
        </p:nvSpPr>
        <p:spPr>
          <a:xfrm>
            <a:off x="5483754" y="1570094"/>
            <a:ext cx="1374246" cy="276999"/>
          </a:xfrm>
          <a:prstGeom prst="rect">
            <a:avLst/>
          </a:prstGeom>
          <a:noFill/>
        </p:spPr>
        <p:txBody>
          <a:bodyPr wrap="square" rtlCol="0">
            <a:spAutoFit/>
          </a:bodyPr>
          <a:lstStyle/>
          <a:p>
            <a:r>
              <a:rPr lang="en-US" sz="1200" dirty="0">
                <a:solidFill>
                  <a:schemeClr val="bg1"/>
                </a:solidFill>
              </a:rPr>
              <a:t>12th STREET</a:t>
            </a:r>
          </a:p>
        </p:txBody>
      </p:sp>
      <p:sp>
        <p:nvSpPr>
          <p:cNvPr id="24" name="TextBox 23">
            <a:extLst>
              <a:ext uri="{FF2B5EF4-FFF2-40B4-BE49-F238E27FC236}">
                <a16:creationId xmlns:a16="http://schemas.microsoft.com/office/drawing/2014/main" xmlns="" id="{9D60F926-9751-4422-AE7F-60D290AE0125}"/>
              </a:ext>
            </a:extLst>
          </p:cNvPr>
          <p:cNvSpPr txBox="1"/>
          <p:nvPr/>
        </p:nvSpPr>
        <p:spPr>
          <a:xfrm rot="16200000">
            <a:off x="4977200" y="2338001"/>
            <a:ext cx="2057400" cy="276999"/>
          </a:xfrm>
          <a:prstGeom prst="rect">
            <a:avLst/>
          </a:prstGeom>
          <a:noFill/>
        </p:spPr>
        <p:txBody>
          <a:bodyPr wrap="square" rtlCol="0">
            <a:spAutoFit/>
          </a:bodyPr>
          <a:lstStyle/>
          <a:p>
            <a:r>
              <a:rPr lang="en-US" sz="1200" dirty="0">
                <a:solidFill>
                  <a:schemeClr val="bg1"/>
                </a:solidFill>
              </a:rPr>
              <a:t>MAPLE AVENUE</a:t>
            </a:r>
          </a:p>
        </p:txBody>
      </p:sp>
      <p:sp>
        <p:nvSpPr>
          <p:cNvPr id="26" name="TextBox 25">
            <a:extLst>
              <a:ext uri="{FF2B5EF4-FFF2-40B4-BE49-F238E27FC236}">
                <a16:creationId xmlns:a16="http://schemas.microsoft.com/office/drawing/2014/main" xmlns="" id="{7EE2E08C-6D22-4840-972A-6CB73F6C2C43}"/>
              </a:ext>
            </a:extLst>
          </p:cNvPr>
          <p:cNvSpPr txBox="1"/>
          <p:nvPr/>
        </p:nvSpPr>
        <p:spPr>
          <a:xfrm>
            <a:off x="6172200" y="5803118"/>
            <a:ext cx="2057400" cy="276999"/>
          </a:xfrm>
          <a:prstGeom prst="rect">
            <a:avLst/>
          </a:prstGeom>
          <a:noFill/>
        </p:spPr>
        <p:txBody>
          <a:bodyPr wrap="square" rtlCol="0">
            <a:spAutoFit/>
          </a:bodyPr>
          <a:lstStyle/>
          <a:p>
            <a:r>
              <a:rPr lang="en-US" sz="1200" dirty="0">
                <a:solidFill>
                  <a:schemeClr val="bg1"/>
                </a:solidFill>
              </a:rPr>
              <a:t>BOB WALLACE DR.</a:t>
            </a:r>
          </a:p>
        </p:txBody>
      </p:sp>
      <p:sp>
        <p:nvSpPr>
          <p:cNvPr id="27" name="TextBox 26">
            <a:extLst>
              <a:ext uri="{FF2B5EF4-FFF2-40B4-BE49-F238E27FC236}">
                <a16:creationId xmlns:a16="http://schemas.microsoft.com/office/drawing/2014/main" xmlns="" id="{F9ECCBA7-8B17-47EF-9DFB-52361B8939A7}"/>
              </a:ext>
            </a:extLst>
          </p:cNvPr>
          <p:cNvSpPr txBox="1"/>
          <p:nvPr/>
        </p:nvSpPr>
        <p:spPr>
          <a:xfrm>
            <a:off x="5062753" y="1380918"/>
            <a:ext cx="842001" cy="369332"/>
          </a:xfrm>
          <a:prstGeom prst="rect">
            <a:avLst/>
          </a:prstGeom>
          <a:noFill/>
        </p:spPr>
        <p:txBody>
          <a:bodyPr wrap="square" rtlCol="0">
            <a:spAutoFit/>
          </a:bodyPr>
          <a:lstStyle/>
          <a:p>
            <a:r>
              <a:rPr lang="en-US" b="1" dirty="0">
                <a:solidFill>
                  <a:schemeClr val="bg1"/>
                </a:solidFill>
              </a:rPr>
              <a:t>A.</a:t>
            </a:r>
          </a:p>
        </p:txBody>
      </p:sp>
      <p:sp>
        <p:nvSpPr>
          <p:cNvPr id="29" name="TextBox 28">
            <a:extLst>
              <a:ext uri="{FF2B5EF4-FFF2-40B4-BE49-F238E27FC236}">
                <a16:creationId xmlns:a16="http://schemas.microsoft.com/office/drawing/2014/main" xmlns="" id="{262C146A-CE3D-45DD-97B1-EF515F0BA0AB}"/>
              </a:ext>
            </a:extLst>
          </p:cNvPr>
          <p:cNvSpPr txBox="1"/>
          <p:nvPr/>
        </p:nvSpPr>
        <p:spPr>
          <a:xfrm>
            <a:off x="5420615" y="2621818"/>
            <a:ext cx="842001" cy="369332"/>
          </a:xfrm>
          <a:prstGeom prst="rect">
            <a:avLst/>
          </a:prstGeom>
          <a:noFill/>
        </p:spPr>
        <p:txBody>
          <a:bodyPr wrap="square" rtlCol="0">
            <a:spAutoFit/>
          </a:bodyPr>
          <a:lstStyle/>
          <a:p>
            <a:r>
              <a:rPr lang="en-US" b="1" dirty="0">
                <a:solidFill>
                  <a:schemeClr val="bg1"/>
                </a:solidFill>
              </a:rPr>
              <a:t>B.</a:t>
            </a:r>
          </a:p>
        </p:txBody>
      </p:sp>
      <p:sp>
        <p:nvSpPr>
          <p:cNvPr id="30" name="TextBox 29">
            <a:extLst>
              <a:ext uri="{FF2B5EF4-FFF2-40B4-BE49-F238E27FC236}">
                <a16:creationId xmlns:a16="http://schemas.microsoft.com/office/drawing/2014/main" xmlns="" id="{4BD0B66F-2BD9-4238-A1D5-93E20EB9B707}"/>
              </a:ext>
            </a:extLst>
          </p:cNvPr>
          <p:cNvSpPr txBox="1"/>
          <p:nvPr/>
        </p:nvSpPr>
        <p:spPr>
          <a:xfrm>
            <a:off x="6393064" y="3385690"/>
            <a:ext cx="842001" cy="369332"/>
          </a:xfrm>
          <a:prstGeom prst="rect">
            <a:avLst/>
          </a:prstGeom>
          <a:noFill/>
        </p:spPr>
        <p:txBody>
          <a:bodyPr wrap="square" rtlCol="0">
            <a:spAutoFit/>
          </a:bodyPr>
          <a:lstStyle/>
          <a:p>
            <a:r>
              <a:rPr lang="en-US" b="1" dirty="0">
                <a:solidFill>
                  <a:schemeClr val="bg1"/>
                </a:solidFill>
              </a:rPr>
              <a:t>C.</a:t>
            </a:r>
          </a:p>
        </p:txBody>
      </p:sp>
      <p:sp>
        <p:nvSpPr>
          <p:cNvPr id="31" name="TextBox 30">
            <a:extLst>
              <a:ext uri="{FF2B5EF4-FFF2-40B4-BE49-F238E27FC236}">
                <a16:creationId xmlns:a16="http://schemas.microsoft.com/office/drawing/2014/main" xmlns="" id="{FBCB4BF8-90FF-48FF-85D2-333403D8CCB5}"/>
              </a:ext>
            </a:extLst>
          </p:cNvPr>
          <p:cNvSpPr txBox="1"/>
          <p:nvPr/>
        </p:nvSpPr>
        <p:spPr>
          <a:xfrm>
            <a:off x="5424997" y="4828881"/>
            <a:ext cx="842001" cy="369332"/>
          </a:xfrm>
          <a:prstGeom prst="rect">
            <a:avLst/>
          </a:prstGeom>
          <a:noFill/>
        </p:spPr>
        <p:txBody>
          <a:bodyPr wrap="square" rtlCol="0">
            <a:spAutoFit/>
          </a:bodyPr>
          <a:lstStyle/>
          <a:p>
            <a:r>
              <a:rPr lang="en-US" b="1" dirty="0">
                <a:solidFill>
                  <a:schemeClr val="bg1"/>
                </a:solidFill>
              </a:rPr>
              <a:t>D.</a:t>
            </a:r>
          </a:p>
        </p:txBody>
      </p:sp>
      <p:pic>
        <p:nvPicPr>
          <p:cNvPr id="25" name="Picture 24">
            <a:extLst>
              <a:ext uri="{FF2B5EF4-FFF2-40B4-BE49-F238E27FC236}">
                <a16:creationId xmlns:a16="http://schemas.microsoft.com/office/drawing/2014/main" xmlns="" id="{E9F734A0-DB2C-4155-9713-94DA11C3942A}"/>
              </a:ext>
            </a:extLst>
          </p:cNvPr>
          <p:cNvPicPr>
            <a:picLocks noChangeAspect="1"/>
          </p:cNvPicPr>
          <p:nvPr/>
        </p:nvPicPr>
        <p:blipFill rotWithShape="1">
          <a:blip r:embed="rId4"/>
          <a:srcRect t="13943" b="14071"/>
          <a:stretch/>
        </p:blipFill>
        <p:spPr>
          <a:xfrm>
            <a:off x="5257798" y="-1932"/>
            <a:ext cx="3886202" cy="813919"/>
          </a:xfrm>
          <a:prstGeom prst="rect">
            <a:avLst/>
          </a:prstGeom>
          <a:ln w="19050">
            <a:solidFill>
              <a:srgbClr val="008080"/>
            </a:solidFill>
          </a:ln>
        </p:spPr>
      </p:pic>
      <p:sp>
        <p:nvSpPr>
          <p:cNvPr id="14" name="Oval 13">
            <a:extLst>
              <a:ext uri="{FF2B5EF4-FFF2-40B4-BE49-F238E27FC236}">
                <a16:creationId xmlns:a16="http://schemas.microsoft.com/office/drawing/2014/main" xmlns="" id="{1F83BD3F-B186-4CA5-A8A1-AB5B0AA10EE5}"/>
              </a:ext>
            </a:extLst>
          </p:cNvPr>
          <p:cNvSpPr/>
          <p:nvPr/>
        </p:nvSpPr>
        <p:spPr>
          <a:xfrm>
            <a:off x="5791200" y="3581944"/>
            <a:ext cx="609600" cy="578047"/>
          </a:xfrm>
          <a:prstGeom prst="ellipse">
            <a:avLst/>
          </a:prstGeom>
          <a:solidFill>
            <a:srgbClr val="FF0000">
              <a:alpha val="50196"/>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xmlns="" id="{911819BB-2939-441D-9DC5-4AAD7B7142A0}"/>
              </a:ext>
            </a:extLst>
          </p:cNvPr>
          <p:cNvSpPr/>
          <p:nvPr/>
        </p:nvSpPr>
        <p:spPr>
          <a:xfrm rot="16200000">
            <a:off x="5411854" y="4678377"/>
            <a:ext cx="1306777" cy="461667"/>
          </a:xfrm>
          <a:prstGeom prst="roundRect">
            <a:avLst/>
          </a:prstGeom>
          <a:solidFill>
            <a:srgbClr val="FF99CC">
              <a:alpha val="60000"/>
            </a:srgbClr>
          </a:solidFill>
          <a:ln w="3810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xmlns="" id="{C0247D48-B0D1-4037-B258-68F8F36A2437}"/>
              </a:ext>
            </a:extLst>
          </p:cNvPr>
          <p:cNvSpPr txBox="1"/>
          <p:nvPr/>
        </p:nvSpPr>
        <p:spPr>
          <a:xfrm rot="16200000">
            <a:off x="5652193" y="4837621"/>
            <a:ext cx="840510" cy="461665"/>
          </a:xfrm>
          <a:prstGeom prst="rect">
            <a:avLst/>
          </a:prstGeom>
          <a:noFill/>
        </p:spPr>
        <p:txBody>
          <a:bodyPr wrap="square" rtlCol="0">
            <a:spAutoFit/>
          </a:bodyPr>
          <a:lstStyle/>
          <a:p>
            <a:r>
              <a:rPr lang="en-US" sz="1200" dirty="0">
                <a:solidFill>
                  <a:schemeClr val="bg1"/>
                </a:solidFill>
              </a:rPr>
              <a:t>MAPLE AVENUE</a:t>
            </a:r>
          </a:p>
        </p:txBody>
      </p:sp>
      <p:sp>
        <p:nvSpPr>
          <p:cNvPr id="33" name="TextBox 32">
            <a:extLst>
              <a:ext uri="{FF2B5EF4-FFF2-40B4-BE49-F238E27FC236}">
                <a16:creationId xmlns:a16="http://schemas.microsoft.com/office/drawing/2014/main" xmlns="" id="{6A7D7057-EC42-46C0-B9EB-B48D8282227E}"/>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GUIDING PRINCIPLES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1040055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2" name="TextBox 1"/>
          <p:cNvSpPr txBox="1"/>
          <p:nvPr/>
        </p:nvSpPr>
        <p:spPr>
          <a:xfrm>
            <a:off x="489357" y="1078983"/>
            <a:ext cx="7892643" cy="1077218"/>
          </a:xfrm>
          <a:prstGeom prst="rect">
            <a:avLst/>
          </a:prstGeom>
          <a:noFill/>
        </p:spPr>
        <p:txBody>
          <a:bodyPr wrap="square" rtlCol="0">
            <a:spAutoFit/>
          </a:bodyPr>
          <a:lstStyle/>
          <a:p>
            <a:r>
              <a:rPr lang="en-US" sz="1600" b="1" dirty="0"/>
              <a:t>Effective </a:t>
            </a:r>
            <a:r>
              <a:rPr lang="en-US" sz="1600" b="1" i="1" dirty="0">
                <a:solidFill>
                  <a:srgbClr val="0070C0"/>
                </a:solidFill>
              </a:rPr>
              <a:t>People Policies </a:t>
            </a:r>
            <a:r>
              <a:rPr lang="en-US" sz="1600" b="1" dirty="0"/>
              <a:t>are important to Choice Neighborhoods because there are a lot of residents with special needs. Please select two of following social service programs you think are most important: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4"/>
            </a:pPr>
            <a:r>
              <a:rPr lang="en-US" sz="1600" b="1" cap="all" dirty="0">
                <a:solidFill>
                  <a:schemeClr val="accent1">
                    <a:lumMod val="20000"/>
                    <a:lumOff val="80000"/>
                  </a:schemeClr>
                </a:solidFill>
              </a:rPr>
              <a:t>NEIGHBORHOOD &amp; PEOPLE POLICIES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648751" y="2043648"/>
            <a:ext cx="5523449" cy="2739211"/>
          </a:xfrm>
          <a:prstGeom prst="rect">
            <a:avLst/>
          </a:prstGeom>
          <a:noFill/>
        </p:spPr>
        <p:txBody>
          <a:bodyPr wrap="square" rtlCol="0">
            <a:spAutoFit/>
          </a:bodyPr>
          <a:lstStyle/>
          <a:p>
            <a:pPr>
              <a:spcAft>
                <a:spcPts val="1200"/>
              </a:spcAft>
            </a:pPr>
            <a:endParaRPr lang="en-US" sz="1600" b="1" i="1" dirty="0"/>
          </a:p>
          <a:p>
            <a:pPr marL="406400" indent="-282575">
              <a:spcAft>
                <a:spcPts val="1200"/>
              </a:spcAft>
              <a:buFont typeface="+mj-lt"/>
              <a:buAutoNum type="alphaUcPeriod"/>
            </a:pPr>
            <a:r>
              <a:rPr lang="en-US" sz="1600" b="1" i="1" dirty="0"/>
              <a:t>Neighborhood health clinic</a:t>
            </a:r>
          </a:p>
          <a:p>
            <a:pPr marL="406400" indent="-282575">
              <a:spcAft>
                <a:spcPts val="1200"/>
              </a:spcAft>
              <a:buFont typeface="+mj-lt"/>
              <a:buAutoNum type="alphaUcPeriod"/>
            </a:pPr>
            <a:r>
              <a:rPr lang="en-US" sz="1600" b="1" i="1" dirty="0"/>
              <a:t>Early childhood education facility  </a:t>
            </a:r>
          </a:p>
          <a:p>
            <a:pPr marL="406400" indent="-282575">
              <a:spcAft>
                <a:spcPts val="1200"/>
              </a:spcAft>
              <a:buFont typeface="+mj-lt"/>
              <a:buAutoNum type="alphaUcPeriod"/>
            </a:pPr>
            <a:r>
              <a:rPr lang="en-US" sz="1600" b="1" i="1" dirty="0"/>
              <a:t>Neighborhood public safety program</a:t>
            </a:r>
          </a:p>
          <a:p>
            <a:pPr marL="406400" indent="-282575">
              <a:spcAft>
                <a:spcPts val="1200"/>
              </a:spcAft>
              <a:buFont typeface="+mj-lt"/>
              <a:buAutoNum type="alphaUcPeriod"/>
            </a:pPr>
            <a:r>
              <a:rPr lang="en-US" sz="1600" b="1" i="1" dirty="0"/>
              <a:t>After school/summer programs for teens</a:t>
            </a:r>
          </a:p>
          <a:p>
            <a:pPr marL="406400" indent="-282575">
              <a:spcAft>
                <a:spcPts val="1200"/>
              </a:spcAft>
              <a:buFont typeface="+mj-lt"/>
              <a:buAutoNum type="alphaUcPeriod"/>
            </a:pPr>
            <a:r>
              <a:rPr lang="en-US" sz="1600" b="1" i="1" dirty="0"/>
              <a:t>Adult education/job training</a:t>
            </a:r>
          </a:p>
          <a:p>
            <a:pPr marL="406400" indent="-282575">
              <a:spcAft>
                <a:spcPts val="1200"/>
              </a:spcAft>
              <a:buFont typeface="+mj-lt"/>
              <a:buAutoNum type="alphaUcPeriod"/>
            </a:pPr>
            <a:r>
              <a:rPr lang="en-US" sz="1600" b="1" i="1" dirty="0"/>
              <a:t>No Opinion/None of the Above</a:t>
            </a:r>
          </a:p>
        </p:txBody>
      </p:sp>
      <p:sp>
        <p:nvSpPr>
          <p:cNvPr id="4" name="TextBox 3">
            <a:extLst>
              <a:ext uri="{FF2B5EF4-FFF2-40B4-BE49-F238E27FC236}">
                <a16:creationId xmlns:a16="http://schemas.microsoft.com/office/drawing/2014/main" xmlns="" id="{33631007-8703-4B38-A579-69C474B8544B}"/>
              </a:ext>
            </a:extLst>
          </p:cNvPr>
          <p:cNvSpPr txBox="1"/>
          <p:nvPr/>
        </p:nvSpPr>
        <p:spPr>
          <a:xfrm>
            <a:off x="6005432" y="3664409"/>
            <a:ext cx="2057400" cy="276999"/>
          </a:xfrm>
          <a:prstGeom prst="rect">
            <a:avLst/>
          </a:prstGeom>
          <a:noFill/>
        </p:spPr>
        <p:txBody>
          <a:bodyPr wrap="square" rtlCol="0">
            <a:spAutoFit/>
          </a:bodyPr>
          <a:lstStyle/>
          <a:p>
            <a:r>
              <a:rPr lang="en-US" sz="1200" dirty="0">
                <a:solidFill>
                  <a:schemeClr val="bg1"/>
                </a:solidFill>
              </a:rPr>
              <a:t>GOVERNOR’S DRIVE</a:t>
            </a:r>
          </a:p>
        </p:txBody>
      </p:sp>
      <p:sp>
        <p:nvSpPr>
          <p:cNvPr id="23" name="TextBox 22">
            <a:extLst>
              <a:ext uri="{FF2B5EF4-FFF2-40B4-BE49-F238E27FC236}">
                <a16:creationId xmlns:a16="http://schemas.microsoft.com/office/drawing/2014/main" xmlns="" id="{FFFE4C2E-6E29-4399-87B3-A82A9972A112}"/>
              </a:ext>
            </a:extLst>
          </p:cNvPr>
          <p:cNvSpPr txBox="1"/>
          <p:nvPr/>
        </p:nvSpPr>
        <p:spPr>
          <a:xfrm rot="19581283">
            <a:off x="5806132" y="2527950"/>
            <a:ext cx="2057400" cy="276999"/>
          </a:xfrm>
          <a:prstGeom prst="rect">
            <a:avLst/>
          </a:prstGeom>
          <a:noFill/>
        </p:spPr>
        <p:txBody>
          <a:bodyPr wrap="square" rtlCol="0">
            <a:spAutoFit/>
          </a:bodyPr>
          <a:lstStyle/>
          <a:p>
            <a:r>
              <a:rPr lang="en-US" sz="1200" dirty="0">
                <a:solidFill>
                  <a:schemeClr val="bg1"/>
                </a:solidFill>
              </a:rPr>
              <a:t>CLINTON STREET</a:t>
            </a:r>
          </a:p>
        </p:txBody>
      </p:sp>
      <p:sp>
        <p:nvSpPr>
          <p:cNvPr id="28" name="TextBox 27">
            <a:extLst>
              <a:ext uri="{FF2B5EF4-FFF2-40B4-BE49-F238E27FC236}">
                <a16:creationId xmlns:a16="http://schemas.microsoft.com/office/drawing/2014/main" xmlns="" id="{B07825AF-7043-4946-B05C-5419EE945930}"/>
              </a:ext>
            </a:extLst>
          </p:cNvPr>
          <p:cNvSpPr txBox="1"/>
          <p:nvPr/>
        </p:nvSpPr>
        <p:spPr>
          <a:xfrm>
            <a:off x="5684663" y="3603739"/>
            <a:ext cx="582766" cy="369332"/>
          </a:xfrm>
          <a:prstGeom prst="rect">
            <a:avLst/>
          </a:prstGeom>
          <a:noFill/>
        </p:spPr>
        <p:txBody>
          <a:bodyPr wrap="square" rtlCol="0">
            <a:spAutoFit/>
          </a:bodyPr>
          <a:lstStyle/>
          <a:p>
            <a:r>
              <a:rPr lang="en-US" b="1" dirty="0">
                <a:solidFill>
                  <a:schemeClr val="bg1"/>
                </a:solidFill>
              </a:rPr>
              <a:t>B.</a:t>
            </a:r>
          </a:p>
        </p:txBody>
      </p:sp>
      <p:sp>
        <p:nvSpPr>
          <p:cNvPr id="31" name="TextBox 30">
            <a:extLst>
              <a:ext uri="{FF2B5EF4-FFF2-40B4-BE49-F238E27FC236}">
                <a16:creationId xmlns:a16="http://schemas.microsoft.com/office/drawing/2014/main" xmlns="" id="{FBCB4BF8-90FF-48FF-85D2-333403D8CCB5}"/>
              </a:ext>
            </a:extLst>
          </p:cNvPr>
          <p:cNvSpPr txBox="1"/>
          <p:nvPr/>
        </p:nvSpPr>
        <p:spPr>
          <a:xfrm>
            <a:off x="7754434" y="3478319"/>
            <a:ext cx="842001" cy="369332"/>
          </a:xfrm>
          <a:prstGeom prst="rect">
            <a:avLst/>
          </a:prstGeom>
          <a:noFill/>
        </p:spPr>
        <p:txBody>
          <a:bodyPr wrap="square" rtlCol="0">
            <a:spAutoFit/>
          </a:bodyPr>
          <a:lstStyle/>
          <a:p>
            <a:r>
              <a:rPr lang="en-US" b="1" dirty="0">
                <a:solidFill>
                  <a:schemeClr val="bg1"/>
                </a:solidFill>
              </a:rPr>
              <a:t>D.</a:t>
            </a:r>
          </a:p>
        </p:txBody>
      </p:sp>
      <p:pic>
        <p:nvPicPr>
          <p:cNvPr id="18" name="Picture 17">
            <a:extLst>
              <a:ext uri="{FF2B5EF4-FFF2-40B4-BE49-F238E27FC236}">
                <a16:creationId xmlns:a16="http://schemas.microsoft.com/office/drawing/2014/main" xmlns="" id="{BB4BCDC6-7317-4962-99F3-ED96DA42E72D}"/>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9" name="TextBox 18">
            <a:extLst>
              <a:ext uri="{FF2B5EF4-FFF2-40B4-BE49-F238E27FC236}">
                <a16:creationId xmlns:a16="http://schemas.microsoft.com/office/drawing/2014/main" xmlns="" id="{92118A3E-BC41-49B8-AD8E-EF5F074CD637}"/>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GUIDING PRINCIPLES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2963955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2" name="TextBox 1"/>
          <p:cNvSpPr txBox="1"/>
          <p:nvPr/>
        </p:nvSpPr>
        <p:spPr>
          <a:xfrm>
            <a:off x="292915" y="955769"/>
            <a:ext cx="8303520" cy="830997"/>
          </a:xfrm>
          <a:prstGeom prst="rect">
            <a:avLst/>
          </a:prstGeom>
          <a:noFill/>
        </p:spPr>
        <p:txBody>
          <a:bodyPr wrap="square" rtlCol="0">
            <a:spAutoFit/>
          </a:bodyPr>
          <a:lstStyle/>
          <a:p>
            <a:r>
              <a:rPr lang="en-US" sz="1600" b="1" dirty="0"/>
              <a:t>Visioning is not making the Plan but defining aspirations for the future neighborhood as we would like it to be.  Setting guiding principles for the Plan helps to do this.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5"/>
            </a:pPr>
            <a:r>
              <a:rPr lang="en-US" sz="1600" b="1" cap="all" dirty="0">
                <a:solidFill>
                  <a:schemeClr val="accent1">
                    <a:lumMod val="20000"/>
                    <a:lumOff val="80000"/>
                  </a:schemeClr>
                </a:solidFill>
              </a:rPr>
              <a:t>SETTING GUIDING PRINCIPLES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420825" y="2550055"/>
            <a:ext cx="8037375" cy="3262432"/>
          </a:xfrm>
          <a:prstGeom prst="rect">
            <a:avLst/>
          </a:prstGeom>
          <a:noFill/>
        </p:spPr>
        <p:txBody>
          <a:bodyPr wrap="square" rtlCol="0">
            <a:spAutoFit/>
          </a:bodyPr>
          <a:lstStyle/>
          <a:p>
            <a:pPr>
              <a:spcAft>
                <a:spcPts val="1200"/>
              </a:spcAft>
            </a:pPr>
            <a:endParaRPr lang="en-US" sz="1600" b="1" i="1" dirty="0"/>
          </a:p>
          <a:p>
            <a:pPr marL="406400" indent="-282575">
              <a:spcAft>
                <a:spcPts val="1200"/>
              </a:spcAft>
              <a:buFont typeface="+mj-lt"/>
              <a:buAutoNum type="alphaUcPeriod"/>
            </a:pPr>
            <a:r>
              <a:rPr lang="en-US" sz="1600" b="1" i="1" dirty="0"/>
              <a:t>The Neighborhood is the neighborhood of choice for people who want to live in a place where support services help all residents achieve their goals. </a:t>
            </a:r>
          </a:p>
          <a:p>
            <a:pPr marL="406400" indent="-282575">
              <a:spcAft>
                <a:spcPts val="1200"/>
              </a:spcAft>
              <a:buFont typeface="+mj-lt"/>
              <a:buAutoNum type="alphaUcPeriod"/>
            </a:pPr>
            <a:r>
              <a:rPr lang="en-US" sz="1600" b="1" i="1" dirty="0"/>
              <a:t>The Neighborhood is an attractive place of mixed uses where people of all incomes and backgrounds blend together seamlessly. </a:t>
            </a:r>
          </a:p>
          <a:p>
            <a:pPr marL="406400" indent="-282575">
              <a:spcAft>
                <a:spcPts val="1200"/>
              </a:spcAft>
              <a:buFont typeface="+mj-lt"/>
              <a:buAutoNum type="alphaUcPeriod"/>
            </a:pPr>
            <a:r>
              <a:rPr lang="en-US" sz="1600" b="1" i="1" dirty="0"/>
              <a:t>The Neighborhood successfully merges traditional small town character with new, innovative housing design along with a retail cluster to create the most interesting and most active neighborhood in Rome.</a:t>
            </a:r>
          </a:p>
        </p:txBody>
      </p:sp>
      <p:sp>
        <p:nvSpPr>
          <p:cNvPr id="18" name="TextBox 17">
            <a:extLst>
              <a:ext uri="{FF2B5EF4-FFF2-40B4-BE49-F238E27FC236}">
                <a16:creationId xmlns:a16="http://schemas.microsoft.com/office/drawing/2014/main" xmlns="" id="{527F2D84-62C5-4300-9399-87BCB042E67F}"/>
              </a:ext>
            </a:extLst>
          </p:cNvPr>
          <p:cNvSpPr txBox="1"/>
          <p:nvPr/>
        </p:nvSpPr>
        <p:spPr>
          <a:xfrm>
            <a:off x="449854" y="1935492"/>
            <a:ext cx="7482292" cy="584775"/>
          </a:xfrm>
          <a:prstGeom prst="rect">
            <a:avLst/>
          </a:prstGeom>
          <a:noFill/>
        </p:spPr>
        <p:txBody>
          <a:bodyPr wrap="square" rtlCol="0">
            <a:spAutoFit/>
          </a:bodyPr>
          <a:lstStyle/>
          <a:p>
            <a:r>
              <a:rPr lang="en-US" sz="1600" b="1" dirty="0">
                <a:solidFill>
                  <a:schemeClr val="accent1">
                    <a:lumMod val="50000"/>
                  </a:schemeClr>
                </a:solidFill>
              </a:rPr>
              <a:t>What phrase best describes your vision of what the East Rome Crossing Neighborhood can become.  (pick one statement only)</a:t>
            </a:r>
          </a:p>
        </p:txBody>
      </p:sp>
      <p:pic>
        <p:nvPicPr>
          <p:cNvPr id="11" name="Picture 10">
            <a:extLst>
              <a:ext uri="{FF2B5EF4-FFF2-40B4-BE49-F238E27FC236}">
                <a16:creationId xmlns:a16="http://schemas.microsoft.com/office/drawing/2014/main" xmlns="" id="{F2FF11B2-252C-4A2A-B19D-C4B733257C76}"/>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2" name="TextBox 11">
            <a:extLst>
              <a:ext uri="{FF2B5EF4-FFF2-40B4-BE49-F238E27FC236}">
                <a16:creationId xmlns:a16="http://schemas.microsoft.com/office/drawing/2014/main" xmlns="" id="{A0E63211-48F5-417E-9547-12BD3CFA9E11}"/>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GUIDING PRINCIPLES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364403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5"/>
            </a:pPr>
            <a:r>
              <a:rPr lang="en-US" sz="1600" b="1" cap="all" dirty="0">
                <a:solidFill>
                  <a:schemeClr val="accent1">
                    <a:lumMod val="20000"/>
                    <a:lumOff val="80000"/>
                  </a:schemeClr>
                </a:solidFill>
              </a:rPr>
              <a:t>SETTING GUIDING PRINCIPLES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553313" y="1966704"/>
            <a:ext cx="7482292" cy="3262432"/>
          </a:xfrm>
          <a:prstGeom prst="rect">
            <a:avLst/>
          </a:prstGeom>
          <a:noFill/>
        </p:spPr>
        <p:txBody>
          <a:bodyPr wrap="square" rtlCol="0">
            <a:spAutoFit/>
          </a:bodyPr>
          <a:lstStyle/>
          <a:p>
            <a:pPr marL="406400" indent="-282575">
              <a:spcAft>
                <a:spcPts val="1200"/>
              </a:spcAft>
              <a:buFont typeface="+mj-lt"/>
              <a:buAutoNum type="alphaUcPeriod"/>
            </a:pPr>
            <a:r>
              <a:rPr lang="en-US" sz="1600" b="1" i="1" dirty="0"/>
              <a:t>The Plan should provide only the affordable housing needed to replace NWGHA units currently in the neighborhood. </a:t>
            </a:r>
          </a:p>
          <a:p>
            <a:pPr marL="406400" indent="-282575">
              <a:spcAft>
                <a:spcPts val="1200"/>
              </a:spcAft>
              <a:buFont typeface="+mj-lt"/>
              <a:buAutoNum type="alphaUcPeriod"/>
            </a:pPr>
            <a:r>
              <a:rPr lang="en-US" sz="1600" b="1" i="1" dirty="0"/>
              <a:t>The neighborhood has too much affordable housing already.  NWGHA should offer vouchers to current resident of NWGHA units, which would likely reduce the number of affordable housing units needed below the number of current NWGHA units. </a:t>
            </a:r>
          </a:p>
          <a:p>
            <a:pPr marL="406400" indent="-282575">
              <a:spcAft>
                <a:spcPts val="1200"/>
              </a:spcAft>
              <a:buFont typeface="+mj-lt"/>
              <a:buAutoNum type="alphaUcPeriod"/>
            </a:pPr>
            <a:r>
              <a:rPr lang="en-US" sz="1600" b="1" i="1" dirty="0"/>
              <a:t>The Plan should program a number of affordable units equal to the number of low/moderate income households as recorded by the most recent U.S. Census figures. </a:t>
            </a:r>
          </a:p>
          <a:p>
            <a:pPr marL="406400" indent="-282575">
              <a:spcAft>
                <a:spcPts val="1200"/>
              </a:spcAft>
              <a:buFont typeface="+mj-lt"/>
              <a:buAutoNum type="alphaUcPeriod"/>
            </a:pPr>
            <a:r>
              <a:rPr lang="en-US" sz="1600" b="1" i="1" dirty="0"/>
              <a:t>I have no opinion on affordable housing. </a:t>
            </a:r>
          </a:p>
        </p:txBody>
      </p:sp>
      <p:sp>
        <p:nvSpPr>
          <p:cNvPr id="18" name="TextBox 17">
            <a:extLst>
              <a:ext uri="{FF2B5EF4-FFF2-40B4-BE49-F238E27FC236}">
                <a16:creationId xmlns:a16="http://schemas.microsoft.com/office/drawing/2014/main" xmlns="" id="{527F2D84-62C5-4300-9399-87BCB042E67F}"/>
              </a:ext>
            </a:extLst>
          </p:cNvPr>
          <p:cNvSpPr txBox="1"/>
          <p:nvPr/>
        </p:nvSpPr>
        <p:spPr>
          <a:xfrm>
            <a:off x="406310" y="1168208"/>
            <a:ext cx="8432890" cy="584775"/>
          </a:xfrm>
          <a:prstGeom prst="rect">
            <a:avLst/>
          </a:prstGeom>
          <a:noFill/>
        </p:spPr>
        <p:txBody>
          <a:bodyPr wrap="square" rtlCol="0">
            <a:spAutoFit/>
          </a:bodyPr>
          <a:lstStyle/>
          <a:p>
            <a:r>
              <a:rPr lang="en-US" sz="1600" b="1" dirty="0">
                <a:solidFill>
                  <a:schemeClr val="accent1">
                    <a:lumMod val="50000"/>
                  </a:schemeClr>
                </a:solidFill>
              </a:rPr>
              <a:t>Which statement best describes your position on the amount of affordable housing the Plan should provide.  (pick one statement only)</a:t>
            </a:r>
          </a:p>
        </p:txBody>
      </p:sp>
      <p:pic>
        <p:nvPicPr>
          <p:cNvPr id="11" name="Picture 10">
            <a:extLst>
              <a:ext uri="{FF2B5EF4-FFF2-40B4-BE49-F238E27FC236}">
                <a16:creationId xmlns:a16="http://schemas.microsoft.com/office/drawing/2014/main" xmlns="" id="{76999D81-632F-404D-B6AF-04C8810BA95A}"/>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2" name="TextBox 11">
            <a:extLst>
              <a:ext uri="{FF2B5EF4-FFF2-40B4-BE49-F238E27FC236}">
                <a16:creationId xmlns:a16="http://schemas.microsoft.com/office/drawing/2014/main" xmlns="" id="{AA4B67E2-65CA-46C6-9967-6313E589BD16}"/>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GUIDING PRINCIPLES</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Tree>
    <p:extLst>
      <p:ext uri="{BB962C8B-B14F-4D97-AF65-F5344CB8AC3E}">
        <p14:creationId xmlns:p14="http://schemas.microsoft.com/office/powerpoint/2010/main" val="1829642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5"/>
            </a:pPr>
            <a:r>
              <a:rPr lang="en-US" sz="1600" b="1" cap="all" dirty="0">
                <a:solidFill>
                  <a:schemeClr val="accent1">
                    <a:lumMod val="20000"/>
                    <a:lumOff val="80000"/>
                  </a:schemeClr>
                </a:solidFill>
              </a:rPr>
              <a:t>SETTING GUIDING PRINCIPLES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685800" y="2209800"/>
            <a:ext cx="6629400" cy="2785378"/>
          </a:xfrm>
          <a:prstGeom prst="rect">
            <a:avLst/>
          </a:prstGeom>
          <a:noFill/>
        </p:spPr>
        <p:txBody>
          <a:bodyPr wrap="square" rtlCol="0">
            <a:spAutoFit/>
          </a:bodyPr>
          <a:lstStyle/>
          <a:p>
            <a:pPr marL="409575" indent="-285750">
              <a:spcAft>
                <a:spcPts val="600"/>
              </a:spcAft>
              <a:buFont typeface="Wingdings" panose="05000000000000000000" pitchFamily="2" charset="2"/>
              <a:buChar char="§"/>
            </a:pPr>
            <a:r>
              <a:rPr lang="en-US" sz="1500" b="1" i="1" dirty="0"/>
              <a:t>The City of Rome </a:t>
            </a:r>
          </a:p>
          <a:p>
            <a:pPr marL="409575" indent="-285750">
              <a:spcAft>
                <a:spcPts val="600"/>
              </a:spcAft>
              <a:buFont typeface="Wingdings" panose="05000000000000000000" pitchFamily="2" charset="2"/>
              <a:buChar char="§"/>
            </a:pPr>
            <a:r>
              <a:rPr lang="en-US" sz="1500" b="1" i="1" dirty="0"/>
              <a:t>The NWGHA</a:t>
            </a:r>
          </a:p>
          <a:p>
            <a:pPr marL="409575" indent="-285750">
              <a:spcAft>
                <a:spcPts val="600"/>
              </a:spcAft>
              <a:buFont typeface="Wingdings" panose="05000000000000000000" pitchFamily="2" charset="2"/>
              <a:buChar char="§"/>
            </a:pPr>
            <a:r>
              <a:rPr lang="en-US" sz="1500" b="1" i="1" dirty="0"/>
              <a:t>Habitat for Humanity </a:t>
            </a:r>
          </a:p>
          <a:p>
            <a:pPr marL="409575" indent="-285750">
              <a:spcAft>
                <a:spcPts val="600"/>
              </a:spcAft>
              <a:buFont typeface="Wingdings" panose="05000000000000000000" pitchFamily="2" charset="2"/>
              <a:buChar char="§"/>
            </a:pPr>
            <a:r>
              <a:rPr lang="en-US" sz="1500" b="1" i="1" dirty="0"/>
              <a:t>Rome City Schools</a:t>
            </a:r>
          </a:p>
          <a:p>
            <a:pPr marL="409575" indent="-285750">
              <a:spcAft>
                <a:spcPts val="600"/>
              </a:spcAft>
              <a:buFont typeface="Wingdings" panose="05000000000000000000" pitchFamily="2" charset="2"/>
              <a:buChar char="§"/>
            </a:pPr>
            <a:r>
              <a:rPr lang="en-US" sz="1500" b="1" i="1" dirty="0"/>
              <a:t>Rome/Floyd County Parks</a:t>
            </a:r>
          </a:p>
          <a:p>
            <a:pPr marL="409575" indent="-285750">
              <a:spcAft>
                <a:spcPts val="600"/>
              </a:spcAft>
              <a:buFont typeface="Wingdings" panose="05000000000000000000" pitchFamily="2" charset="2"/>
              <a:buChar char="§"/>
            </a:pPr>
            <a:r>
              <a:rPr lang="en-US" sz="1500" b="1" i="1" dirty="0"/>
              <a:t>Restoration Rome</a:t>
            </a:r>
          </a:p>
          <a:p>
            <a:pPr marL="409575" indent="-285750">
              <a:spcAft>
                <a:spcPts val="600"/>
              </a:spcAft>
              <a:buFont typeface="Wingdings" panose="05000000000000000000" pitchFamily="2" charset="2"/>
              <a:buChar char="§"/>
            </a:pPr>
            <a:r>
              <a:rPr lang="en-US" sz="1500" b="1" i="1" dirty="0"/>
              <a:t>Local Homebuilders</a:t>
            </a:r>
          </a:p>
          <a:p>
            <a:pPr marL="409575" indent="-285750">
              <a:spcAft>
                <a:spcPts val="600"/>
              </a:spcAft>
              <a:buFont typeface="Wingdings" panose="05000000000000000000" pitchFamily="2" charset="2"/>
              <a:buChar char="§"/>
            </a:pPr>
            <a:r>
              <a:rPr lang="en-US" sz="1500" b="1" i="1" dirty="0"/>
              <a:t>Commercial Developers</a:t>
            </a:r>
          </a:p>
          <a:p>
            <a:pPr marL="409575" indent="-285750">
              <a:spcAft>
                <a:spcPts val="600"/>
              </a:spcAft>
              <a:buFont typeface="Wingdings" panose="05000000000000000000" pitchFamily="2" charset="2"/>
              <a:buChar char="§"/>
            </a:pPr>
            <a:r>
              <a:rPr lang="en-US" sz="1500" b="1" i="1" dirty="0"/>
              <a:t>East Rome Crossing Residents &amp; Neighbors</a:t>
            </a:r>
          </a:p>
        </p:txBody>
      </p:sp>
      <p:sp>
        <p:nvSpPr>
          <p:cNvPr id="18" name="TextBox 17">
            <a:extLst>
              <a:ext uri="{FF2B5EF4-FFF2-40B4-BE49-F238E27FC236}">
                <a16:creationId xmlns:a16="http://schemas.microsoft.com/office/drawing/2014/main" xmlns="" id="{527F2D84-62C5-4300-9399-87BCB042E67F}"/>
              </a:ext>
            </a:extLst>
          </p:cNvPr>
          <p:cNvSpPr txBox="1"/>
          <p:nvPr/>
        </p:nvSpPr>
        <p:spPr>
          <a:xfrm>
            <a:off x="406310" y="1066800"/>
            <a:ext cx="8432890" cy="1077218"/>
          </a:xfrm>
          <a:prstGeom prst="rect">
            <a:avLst/>
          </a:prstGeom>
          <a:noFill/>
        </p:spPr>
        <p:txBody>
          <a:bodyPr wrap="square" rtlCol="0">
            <a:spAutoFit/>
          </a:bodyPr>
          <a:lstStyle/>
          <a:p>
            <a:r>
              <a:rPr lang="en-US" sz="1600" b="1" dirty="0">
                <a:solidFill>
                  <a:schemeClr val="accent1">
                    <a:lumMod val="50000"/>
                  </a:schemeClr>
                </a:solidFill>
              </a:rPr>
              <a:t>Transforming the East Rome Crossing Neighborhood will need to be accomplished through local capacity.  Securing a HUD implementation grant is unlikely.  The local stakeholders who need to play a part in the transformation include:</a:t>
            </a:r>
          </a:p>
        </p:txBody>
      </p:sp>
      <p:pic>
        <p:nvPicPr>
          <p:cNvPr id="11" name="Picture 10">
            <a:extLst>
              <a:ext uri="{FF2B5EF4-FFF2-40B4-BE49-F238E27FC236}">
                <a16:creationId xmlns:a16="http://schemas.microsoft.com/office/drawing/2014/main" xmlns="" id="{76999D81-632F-404D-B6AF-04C8810BA95A}"/>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2" name="TextBox 11">
            <a:extLst>
              <a:ext uri="{FF2B5EF4-FFF2-40B4-BE49-F238E27FC236}">
                <a16:creationId xmlns:a16="http://schemas.microsoft.com/office/drawing/2014/main" xmlns="" id="{AA4B67E2-65CA-46C6-9967-6313E589BD16}"/>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ASSESSING CAPACITY</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
        <p:nvSpPr>
          <p:cNvPr id="13" name="TextBox 12">
            <a:extLst>
              <a:ext uri="{FF2B5EF4-FFF2-40B4-BE49-F238E27FC236}">
                <a16:creationId xmlns:a16="http://schemas.microsoft.com/office/drawing/2014/main" xmlns="" id="{0707CB71-C9DD-4ACD-885D-C799AAC50AAD}"/>
              </a:ext>
            </a:extLst>
          </p:cNvPr>
          <p:cNvSpPr txBox="1"/>
          <p:nvPr/>
        </p:nvSpPr>
        <p:spPr>
          <a:xfrm>
            <a:off x="609600" y="5181600"/>
            <a:ext cx="8432890" cy="584775"/>
          </a:xfrm>
          <a:prstGeom prst="rect">
            <a:avLst/>
          </a:prstGeom>
          <a:noFill/>
        </p:spPr>
        <p:txBody>
          <a:bodyPr wrap="square" rtlCol="0">
            <a:spAutoFit/>
          </a:bodyPr>
          <a:lstStyle/>
          <a:p>
            <a:r>
              <a:rPr lang="en-US" sz="1600" b="1" dirty="0">
                <a:solidFill>
                  <a:schemeClr val="accent1">
                    <a:lumMod val="50000"/>
                  </a:schemeClr>
                </a:solidFill>
              </a:rPr>
              <a:t>Each of these stakeholders will need to expand their efforts in a coordinated way to realize transformation, as discussed further. </a:t>
            </a:r>
          </a:p>
        </p:txBody>
      </p:sp>
    </p:spTree>
    <p:extLst>
      <p:ext uri="{BB962C8B-B14F-4D97-AF65-F5344CB8AC3E}">
        <p14:creationId xmlns:p14="http://schemas.microsoft.com/office/powerpoint/2010/main" val="3618589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5"/>
            </a:pPr>
            <a:r>
              <a:rPr lang="en-US" sz="1600" b="1" cap="all" dirty="0">
                <a:solidFill>
                  <a:schemeClr val="accent1">
                    <a:lumMod val="20000"/>
                    <a:lumOff val="80000"/>
                  </a:schemeClr>
                </a:solidFill>
              </a:rPr>
              <a:t>SETTING GUIDING PRINCIPLES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685800" y="1752600"/>
            <a:ext cx="8001000" cy="3713837"/>
          </a:xfrm>
          <a:prstGeom prst="rect">
            <a:avLst/>
          </a:prstGeom>
          <a:noFill/>
        </p:spPr>
        <p:txBody>
          <a:bodyPr wrap="square" rtlCol="0">
            <a:spAutoFit/>
          </a:bodyPr>
          <a:lstStyle/>
          <a:p>
            <a:pPr marL="409575" indent="-285750">
              <a:spcAft>
                <a:spcPts val="800"/>
              </a:spcAft>
              <a:buFont typeface="Wingdings" panose="05000000000000000000" pitchFamily="2" charset="2"/>
              <a:buChar char="§"/>
            </a:pPr>
            <a:r>
              <a:rPr lang="en-US" sz="1400" b="1" i="1" dirty="0"/>
              <a:t>Strategically targeted infrastructure improvements in streets, lighting, and streetscape to help attract private-sector investment.</a:t>
            </a:r>
          </a:p>
          <a:p>
            <a:pPr marL="409575" indent="-285750">
              <a:spcAft>
                <a:spcPts val="800"/>
              </a:spcAft>
              <a:buFont typeface="Wingdings" panose="05000000000000000000" pitchFamily="2" charset="2"/>
              <a:buChar char="§"/>
            </a:pPr>
            <a:r>
              <a:rPr lang="en-US" sz="1400" b="1" i="1" dirty="0"/>
              <a:t>Consider establishing a tax allocation district for the neighborhood.</a:t>
            </a:r>
          </a:p>
          <a:p>
            <a:pPr marL="409575" indent="-285750">
              <a:spcAft>
                <a:spcPts val="800"/>
              </a:spcAft>
              <a:buFont typeface="Wingdings" panose="05000000000000000000" pitchFamily="2" charset="2"/>
              <a:buChar char="§"/>
            </a:pPr>
            <a:r>
              <a:rPr lang="en-US" sz="1400" b="1" i="1" dirty="0"/>
              <a:t>Consider improving Maple Avenue to create a special character, perhaps a multi-modal facility.</a:t>
            </a:r>
          </a:p>
          <a:p>
            <a:pPr marL="409575" indent="-285750">
              <a:spcAft>
                <a:spcPts val="800"/>
              </a:spcAft>
              <a:buFont typeface="Wingdings" panose="05000000000000000000" pitchFamily="2" charset="2"/>
              <a:buChar char="§"/>
            </a:pPr>
            <a:endParaRPr lang="en-US" sz="1400" b="1" i="1" dirty="0"/>
          </a:p>
          <a:p>
            <a:pPr marL="409575" indent="-285750">
              <a:spcAft>
                <a:spcPts val="800"/>
              </a:spcAft>
              <a:buFont typeface="Wingdings" panose="05000000000000000000" pitchFamily="2" charset="2"/>
              <a:buChar char="§"/>
            </a:pPr>
            <a:endParaRPr lang="en-US" sz="1400" b="1" i="1" dirty="0"/>
          </a:p>
          <a:p>
            <a:pPr marL="123825">
              <a:spcAft>
                <a:spcPts val="800"/>
              </a:spcAft>
            </a:pPr>
            <a:endParaRPr lang="en-US" sz="1400" b="1" i="1" dirty="0"/>
          </a:p>
          <a:p>
            <a:pPr marL="123825">
              <a:spcAft>
                <a:spcPts val="800"/>
              </a:spcAft>
            </a:pPr>
            <a:endParaRPr lang="en-US" sz="1400" b="1" i="1" dirty="0"/>
          </a:p>
          <a:p>
            <a:pPr marL="409575" indent="-285750">
              <a:spcAft>
                <a:spcPts val="800"/>
              </a:spcAft>
              <a:buFont typeface="Wingdings" panose="05000000000000000000" pitchFamily="2" charset="2"/>
              <a:buChar char="§"/>
            </a:pPr>
            <a:r>
              <a:rPr lang="en-US" sz="1400" b="1" i="1" dirty="0"/>
              <a:t>Channeling investment/energy/attention to improving the East Rome Historic District.</a:t>
            </a:r>
          </a:p>
          <a:p>
            <a:pPr marL="409575" indent="-285750">
              <a:spcAft>
                <a:spcPts val="800"/>
              </a:spcAft>
              <a:buFont typeface="Wingdings" panose="05000000000000000000" pitchFamily="2" charset="2"/>
              <a:buChar char="§"/>
            </a:pPr>
            <a:r>
              <a:rPr lang="en-US" sz="1400" b="1" i="1" dirty="0"/>
              <a:t>Investigate establishing/supporting a homeowner equity protection program for the neighborhood.</a:t>
            </a:r>
          </a:p>
        </p:txBody>
      </p:sp>
      <p:sp>
        <p:nvSpPr>
          <p:cNvPr id="18" name="TextBox 17">
            <a:extLst>
              <a:ext uri="{FF2B5EF4-FFF2-40B4-BE49-F238E27FC236}">
                <a16:creationId xmlns:a16="http://schemas.microsoft.com/office/drawing/2014/main" xmlns="" id="{527F2D84-62C5-4300-9399-87BCB042E67F}"/>
              </a:ext>
            </a:extLst>
          </p:cNvPr>
          <p:cNvSpPr txBox="1"/>
          <p:nvPr/>
        </p:nvSpPr>
        <p:spPr>
          <a:xfrm>
            <a:off x="406310" y="914400"/>
            <a:ext cx="8432890" cy="830997"/>
          </a:xfrm>
          <a:prstGeom prst="rect">
            <a:avLst/>
          </a:prstGeom>
          <a:noFill/>
        </p:spPr>
        <p:txBody>
          <a:bodyPr wrap="square" rtlCol="0">
            <a:spAutoFit/>
          </a:bodyPr>
          <a:lstStyle/>
          <a:p>
            <a:r>
              <a:rPr lang="en-US" sz="1600" b="1" dirty="0">
                <a:solidFill>
                  <a:schemeClr val="accent1">
                    <a:lumMod val="50000"/>
                  </a:schemeClr>
                </a:solidFill>
              </a:rPr>
              <a:t>The City of Rome has the greatest jurisdiction over the neighborhood, and therefore, the most capacity.  Expanded City efforts on behalf of the East Rome Crossing could include:</a:t>
            </a:r>
          </a:p>
        </p:txBody>
      </p:sp>
      <p:pic>
        <p:nvPicPr>
          <p:cNvPr id="11" name="Picture 10">
            <a:extLst>
              <a:ext uri="{FF2B5EF4-FFF2-40B4-BE49-F238E27FC236}">
                <a16:creationId xmlns:a16="http://schemas.microsoft.com/office/drawing/2014/main" xmlns="" id="{76999D81-632F-404D-B6AF-04C8810BA95A}"/>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2" name="TextBox 11">
            <a:extLst>
              <a:ext uri="{FF2B5EF4-FFF2-40B4-BE49-F238E27FC236}">
                <a16:creationId xmlns:a16="http://schemas.microsoft.com/office/drawing/2014/main" xmlns="" id="{AA4B67E2-65CA-46C6-9967-6313E589BD16}"/>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ASSESSING CAPACITY</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
        <p:nvSpPr>
          <p:cNvPr id="13" name="TextBox 12">
            <a:extLst>
              <a:ext uri="{FF2B5EF4-FFF2-40B4-BE49-F238E27FC236}">
                <a16:creationId xmlns:a16="http://schemas.microsoft.com/office/drawing/2014/main" xmlns="" id="{0707CB71-C9DD-4ACD-885D-C799AAC50AAD}"/>
              </a:ext>
            </a:extLst>
          </p:cNvPr>
          <p:cNvSpPr txBox="1"/>
          <p:nvPr/>
        </p:nvSpPr>
        <p:spPr>
          <a:xfrm>
            <a:off x="685800" y="5486400"/>
            <a:ext cx="7924800" cy="584775"/>
          </a:xfrm>
          <a:prstGeom prst="rect">
            <a:avLst/>
          </a:prstGeom>
          <a:noFill/>
        </p:spPr>
        <p:txBody>
          <a:bodyPr wrap="square" rtlCol="0">
            <a:spAutoFit/>
          </a:bodyPr>
          <a:lstStyle/>
          <a:p>
            <a:r>
              <a:rPr lang="en-US" sz="1600" b="1" dirty="0">
                <a:solidFill>
                  <a:schemeClr val="accent1">
                    <a:lumMod val="50000"/>
                  </a:schemeClr>
                </a:solidFill>
              </a:rPr>
              <a:t>Should the City seriously consider taking action on some of all of these initiatives?</a:t>
            </a:r>
          </a:p>
        </p:txBody>
      </p:sp>
      <p:pic>
        <p:nvPicPr>
          <p:cNvPr id="3" name="Picture 2">
            <a:extLst>
              <a:ext uri="{FF2B5EF4-FFF2-40B4-BE49-F238E27FC236}">
                <a16:creationId xmlns:a16="http://schemas.microsoft.com/office/drawing/2014/main" xmlns="" id="{B6896A4B-B945-4873-933E-A020B846ECF0}"/>
              </a:ext>
            </a:extLst>
          </p:cNvPr>
          <p:cNvPicPr>
            <a:picLocks noChangeAspect="1"/>
          </p:cNvPicPr>
          <p:nvPr/>
        </p:nvPicPr>
        <p:blipFill>
          <a:blip r:embed="rId4"/>
          <a:stretch>
            <a:fillRect/>
          </a:stretch>
        </p:blipFill>
        <p:spPr>
          <a:xfrm>
            <a:off x="1236557" y="3124200"/>
            <a:ext cx="1752600" cy="1136822"/>
          </a:xfrm>
          <a:prstGeom prst="rect">
            <a:avLst/>
          </a:prstGeom>
          <a:ln>
            <a:solidFill>
              <a:schemeClr val="tx1"/>
            </a:solidFill>
          </a:ln>
        </p:spPr>
      </p:pic>
      <p:pic>
        <p:nvPicPr>
          <p:cNvPr id="5" name="Picture 4">
            <a:extLst>
              <a:ext uri="{FF2B5EF4-FFF2-40B4-BE49-F238E27FC236}">
                <a16:creationId xmlns:a16="http://schemas.microsoft.com/office/drawing/2014/main" xmlns="" id="{2A053C59-9E97-4329-AB70-0CD4431573A6}"/>
              </a:ext>
            </a:extLst>
          </p:cNvPr>
          <p:cNvPicPr>
            <a:picLocks noChangeAspect="1"/>
          </p:cNvPicPr>
          <p:nvPr/>
        </p:nvPicPr>
        <p:blipFill>
          <a:blip r:embed="rId5"/>
          <a:stretch>
            <a:fillRect/>
          </a:stretch>
        </p:blipFill>
        <p:spPr>
          <a:xfrm>
            <a:off x="3141558" y="3124200"/>
            <a:ext cx="1829686" cy="1143000"/>
          </a:xfrm>
          <a:prstGeom prst="rect">
            <a:avLst/>
          </a:prstGeom>
          <a:ln>
            <a:solidFill>
              <a:schemeClr val="tx1"/>
            </a:solidFill>
          </a:ln>
        </p:spPr>
      </p:pic>
      <p:pic>
        <p:nvPicPr>
          <p:cNvPr id="14" name="Picture 13">
            <a:extLst>
              <a:ext uri="{FF2B5EF4-FFF2-40B4-BE49-F238E27FC236}">
                <a16:creationId xmlns:a16="http://schemas.microsoft.com/office/drawing/2014/main" xmlns="" id="{952941C5-D089-4D8A-B9EA-01840EA0253D}"/>
              </a:ext>
            </a:extLst>
          </p:cNvPr>
          <p:cNvPicPr>
            <a:picLocks noChangeAspect="1"/>
          </p:cNvPicPr>
          <p:nvPr/>
        </p:nvPicPr>
        <p:blipFill>
          <a:blip r:embed="rId6"/>
          <a:stretch>
            <a:fillRect/>
          </a:stretch>
        </p:blipFill>
        <p:spPr>
          <a:xfrm>
            <a:off x="5098501" y="3124200"/>
            <a:ext cx="1759499" cy="1143000"/>
          </a:xfrm>
          <a:prstGeom prst="rect">
            <a:avLst/>
          </a:prstGeom>
          <a:ln>
            <a:solidFill>
              <a:schemeClr val="tx1"/>
            </a:solidFill>
          </a:ln>
        </p:spPr>
      </p:pic>
      <p:sp>
        <p:nvSpPr>
          <p:cNvPr id="19" name="TextBox 18">
            <a:extLst>
              <a:ext uri="{FF2B5EF4-FFF2-40B4-BE49-F238E27FC236}">
                <a16:creationId xmlns:a16="http://schemas.microsoft.com/office/drawing/2014/main" xmlns="" id="{5804ED54-874D-4CB2-9B08-C4B4EA3C6FA9}"/>
              </a:ext>
            </a:extLst>
          </p:cNvPr>
          <p:cNvSpPr txBox="1"/>
          <p:nvPr/>
        </p:nvSpPr>
        <p:spPr>
          <a:xfrm>
            <a:off x="1676400" y="6062246"/>
            <a:ext cx="5334000" cy="338554"/>
          </a:xfrm>
          <a:prstGeom prst="rect">
            <a:avLst/>
          </a:prstGeom>
          <a:noFill/>
        </p:spPr>
        <p:txBody>
          <a:bodyPr wrap="square" rtlCol="0">
            <a:spAutoFit/>
          </a:bodyPr>
          <a:lstStyle/>
          <a:p>
            <a:r>
              <a:rPr lang="en-US" sz="1600" b="1" dirty="0">
                <a:solidFill>
                  <a:schemeClr val="accent1">
                    <a:lumMod val="50000"/>
                  </a:schemeClr>
                </a:solidFill>
              </a:rPr>
              <a:t>A. Yes			B. No</a:t>
            </a:r>
          </a:p>
        </p:txBody>
      </p:sp>
    </p:spTree>
    <p:extLst>
      <p:ext uri="{BB962C8B-B14F-4D97-AF65-F5344CB8AC3E}">
        <p14:creationId xmlns:p14="http://schemas.microsoft.com/office/powerpoint/2010/main" val="819925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5"/>
            </a:pPr>
            <a:r>
              <a:rPr lang="en-US" sz="1600" b="1" cap="all" dirty="0">
                <a:solidFill>
                  <a:schemeClr val="accent1">
                    <a:lumMod val="20000"/>
                    <a:lumOff val="80000"/>
                  </a:schemeClr>
                </a:solidFill>
              </a:rPr>
              <a:t>SETTING GUIDING PRINCIPLES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34" name="TextBox 33">
            <a:extLst>
              <a:ext uri="{FF2B5EF4-FFF2-40B4-BE49-F238E27FC236}">
                <a16:creationId xmlns:a16="http://schemas.microsoft.com/office/drawing/2014/main" xmlns="" id="{DC8FBA7B-C123-458A-9661-A3C4300410E1}"/>
              </a:ext>
            </a:extLst>
          </p:cNvPr>
          <p:cNvSpPr txBox="1"/>
          <p:nvPr/>
        </p:nvSpPr>
        <p:spPr>
          <a:xfrm>
            <a:off x="685800" y="2077363"/>
            <a:ext cx="7696200" cy="3077766"/>
          </a:xfrm>
          <a:prstGeom prst="rect">
            <a:avLst/>
          </a:prstGeom>
          <a:noFill/>
        </p:spPr>
        <p:txBody>
          <a:bodyPr wrap="square" rtlCol="0">
            <a:spAutoFit/>
          </a:bodyPr>
          <a:lstStyle/>
          <a:p>
            <a:pPr marL="409575" indent="-285750">
              <a:spcAft>
                <a:spcPts val="1200"/>
              </a:spcAft>
              <a:buFont typeface="Wingdings" panose="05000000000000000000" pitchFamily="2" charset="2"/>
              <a:buChar char="§"/>
            </a:pPr>
            <a:r>
              <a:rPr lang="en-US" sz="1400" b="1" i="1" dirty="0"/>
              <a:t>NWGHA has shown the ability to develop high quality housing at below market prices and should expand its reach in terms of housing types and people served.</a:t>
            </a:r>
          </a:p>
          <a:p>
            <a:pPr marL="409575" indent="-285750">
              <a:spcAft>
                <a:spcPts val="1200"/>
              </a:spcAft>
              <a:buFont typeface="Wingdings" panose="05000000000000000000" pitchFamily="2" charset="2"/>
              <a:buChar char="§"/>
            </a:pPr>
            <a:r>
              <a:rPr lang="en-US" sz="1400" b="1" i="1" dirty="0"/>
              <a:t>Align its design standards to reinforce existing and desired neighborhood character.</a:t>
            </a:r>
          </a:p>
          <a:p>
            <a:pPr marL="409575" indent="-285750">
              <a:spcAft>
                <a:spcPts val="1200"/>
              </a:spcAft>
              <a:buFont typeface="Wingdings" panose="05000000000000000000" pitchFamily="2" charset="2"/>
              <a:buChar char="§"/>
            </a:pPr>
            <a:r>
              <a:rPr lang="en-US" sz="1400" b="1" i="1" dirty="0"/>
              <a:t>Expand the number of homes built for </a:t>
            </a:r>
            <a:r>
              <a:rPr lang="en-US" sz="1400" b="1" i="1" dirty="0" err="1"/>
              <a:t>for</a:t>
            </a:r>
            <a:r>
              <a:rPr lang="en-US" sz="1400" b="1" i="1" dirty="0"/>
              <a:t> non-public housing residents, including those in the 80%-120% AMI income range.</a:t>
            </a:r>
          </a:p>
          <a:p>
            <a:pPr marL="409575" indent="-285750">
              <a:spcAft>
                <a:spcPts val="1200"/>
              </a:spcAft>
              <a:buFont typeface="Wingdings" panose="05000000000000000000" pitchFamily="2" charset="2"/>
              <a:buChar char="§"/>
            </a:pPr>
            <a:r>
              <a:rPr lang="en-US" sz="1400" b="1" i="1" dirty="0"/>
              <a:t>Expand housing development into the for-sale sector, which is likely limited to households under 120% AMI.</a:t>
            </a:r>
          </a:p>
          <a:p>
            <a:pPr marL="409575" indent="-285750">
              <a:spcAft>
                <a:spcPts val="1200"/>
              </a:spcAft>
              <a:buFont typeface="Wingdings" panose="05000000000000000000" pitchFamily="2" charset="2"/>
              <a:buChar char="§"/>
            </a:pPr>
            <a:r>
              <a:rPr lang="en-US" sz="1400" b="1" i="1" dirty="0"/>
              <a:t>Consider rehabbing existing single-family homes for affordable rentals or for-sale units.</a:t>
            </a:r>
          </a:p>
        </p:txBody>
      </p:sp>
      <p:sp>
        <p:nvSpPr>
          <p:cNvPr id="18" name="TextBox 17">
            <a:extLst>
              <a:ext uri="{FF2B5EF4-FFF2-40B4-BE49-F238E27FC236}">
                <a16:creationId xmlns:a16="http://schemas.microsoft.com/office/drawing/2014/main" xmlns="" id="{527F2D84-62C5-4300-9399-87BCB042E67F}"/>
              </a:ext>
            </a:extLst>
          </p:cNvPr>
          <p:cNvSpPr txBox="1"/>
          <p:nvPr/>
        </p:nvSpPr>
        <p:spPr>
          <a:xfrm>
            <a:off x="406310" y="914400"/>
            <a:ext cx="8432890" cy="1077218"/>
          </a:xfrm>
          <a:prstGeom prst="rect">
            <a:avLst/>
          </a:prstGeom>
          <a:noFill/>
        </p:spPr>
        <p:txBody>
          <a:bodyPr wrap="square" rtlCol="0">
            <a:spAutoFit/>
          </a:bodyPr>
          <a:lstStyle/>
          <a:p>
            <a:r>
              <a:rPr lang="en-US" sz="1600" b="1" dirty="0">
                <a:solidFill>
                  <a:schemeClr val="accent1">
                    <a:lumMod val="50000"/>
                  </a:schemeClr>
                </a:solidFill>
              </a:rPr>
              <a:t>The NWGHA has the most capacity to influence housing in the neighborhood, one of the three “pillars” of the Choice Planning Program.  Expanded NWGHA efforts on behalf of the East Rome Crossing could include:</a:t>
            </a:r>
          </a:p>
        </p:txBody>
      </p:sp>
      <p:pic>
        <p:nvPicPr>
          <p:cNvPr id="11" name="Picture 10">
            <a:extLst>
              <a:ext uri="{FF2B5EF4-FFF2-40B4-BE49-F238E27FC236}">
                <a16:creationId xmlns:a16="http://schemas.microsoft.com/office/drawing/2014/main" xmlns="" id="{76999D81-632F-404D-B6AF-04C8810BA95A}"/>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2" name="TextBox 11">
            <a:extLst>
              <a:ext uri="{FF2B5EF4-FFF2-40B4-BE49-F238E27FC236}">
                <a16:creationId xmlns:a16="http://schemas.microsoft.com/office/drawing/2014/main" xmlns="" id="{AA4B67E2-65CA-46C6-9967-6313E589BD16}"/>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ASSESSING CAPACITY</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
        <p:nvSpPr>
          <p:cNvPr id="13" name="TextBox 12">
            <a:extLst>
              <a:ext uri="{FF2B5EF4-FFF2-40B4-BE49-F238E27FC236}">
                <a16:creationId xmlns:a16="http://schemas.microsoft.com/office/drawing/2014/main" xmlns="" id="{0707CB71-C9DD-4ACD-885D-C799AAC50AAD}"/>
              </a:ext>
            </a:extLst>
          </p:cNvPr>
          <p:cNvSpPr txBox="1"/>
          <p:nvPr/>
        </p:nvSpPr>
        <p:spPr>
          <a:xfrm>
            <a:off x="685800" y="5257800"/>
            <a:ext cx="7924800" cy="584775"/>
          </a:xfrm>
          <a:prstGeom prst="rect">
            <a:avLst/>
          </a:prstGeom>
          <a:noFill/>
        </p:spPr>
        <p:txBody>
          <a:bodyPr wrap="square" rtlCol="0">
            <a:spAutoFit/>
          </a:bodyPr>
          <a:lstStyle/>
          <a:p>
            <a:r>
              <a:rPr lang="en-US" sz="1600" b="1" dirty="0">
                <a:solidFill>
                  <a:schemeClr val="accent1">
                    <a:lumMod val="50000"/>
                  </a:schemeClr>
                </a:solidFill>
              </a:rPr>
              <a:t>Should the NWGHA seriously consider taking action on some of all of these initiatives?</a:t>
            </a:r>
          </a:p>
        </p:txBody>
      </p:sp>
      <p:sp>
        <p:nvSpPr>
          <p:cNvPr id="19" name="TextBox 18">
            <a:extLst>
              <a:ext uri="{FF2B5EF4-FFF2-40B4-BE49-F238E27FC236}">
                <a16:creationId xmlns:a16="http://schemas.microsoft.com/office/drawing/2014/main" xmlns="" id="{5804ED54-874D-4CB2-9B08-C4B4EA3C6FA9}"/>
              </a:ext>
            </a:extLst>
          </p:cNvPr>
          <p:cNvSpPr txBox="1"/>
          <p:nvPr/>
        </p:nvSpPr>
        <p:spPr>
          <a:xfrm>
            <a:off x="1676400" y="5867400"/>
            <a:ext cx="5334000" cy="338554"/>
          </a:xfrm>
          <a:prstGeom prst="rect">
            <a:avLst/>
          </a:prstGeom>
          <a:noFill/>
        </p:spPr>
        <p:txBody>
          <a:bodyPr wrap="square" rtlCol="0">
            <a:spAutoFit/>
          </a:bodyPr>
          <a:lstStyle/>
          <a:p>
            <a:r>
              <a:rPr lang="en-US" sz="1600" b="1" dirty="0">
                <a:solidFill>
                  <a:schemeClr val="accent1">
                    <a:lumMod val="50000"/>
                  </a:schemeClr>
                </a:solidFill>
              </a:rPr>
              <a:t>A. Yes			B. No</a:t>
            </a:r>
          </a:p>
        </p:txBody>
      </p:sp>
    </p:spTree>
    <p:extLst>
      <p:ext uri="{BB962C8B-B14F-4D97-AF65-F5344CB8AC3E}">
        <p14:creationId xmlns:p14="http://schemas.microsoft.com/office/powerpoint/2010/main" val="505425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0"/>
            <a:ext cx="0" cy="0"/>
          </a:xfrm>
          <a:prstGeom prst="rect">
            <a:avLst/>
          </a:prstGeom>
          <a:ln>
            <a:solidFill>
              <a:schemeClr val="tx1"/>
            </a:solidFill>
          </a:ln>
        </p:spPr>
      </p:pic>
      <p:sp>
        <p:nvSpPr>
          <p:cNvPr id="8" name="TextBox 7"/>
          <p:cNvSpPr txBox="1"/>
          <p:nvPr/>
        </p:nvSpPr>
        <p:spPr>
          <a:xfrm>
            <a:off x="11241" y="-1"/>
            <a:ext cx="5322759" cy="579646"/>
          </a:xfrm>
          <a:prstGeom prst="rect">
            <a:avLst/>
          </a:prstGeom>
          <a:solidFill>
            <a:schemeClr val="accent1">
              <a:lumMod val="50000"/>
            </a:schemeClr>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571500" indent="-346075">
              <a:spcAft>
                <a:spcPts val="600"/>
              </a:spcAft>
              <a:buFont typeface="+mj-lt"/>
              <a:buAutoNum type="arabicParenR" startAt="5"/>
            </a:pPr>
            <a:r>
              <a:rPr lang="en-US" sz="1600" b="1" cap="all" dirty="0">
                <a:solidFill>
                  <a:schemeClr val="accent1">
                    <a:lumMod val="20000"/>
                    <a:lumOff val="80000"/>
                  </a:schemeClr>
                </a:solidFill>
              </a:rPr>
              <a:t>SETTING GUIDING PRINCIPLES</a:t>
            </a:r>
          </a:p>
          <a:p>
            <a:pPr marL="225425">
              <a:spcBef>
                <a:spcPts val="400"/>
              </a:spcBef>
              <a:spcAft>
                <a:spcPts val="1200"/>
              </a:spcAft>
            </a:pPr>
            <a:endParaRPr lang="en-US" sz="200" b="1" dirty="0">
              <a:solidFill>
                <a:schemeClr val="bg1">
                  <a:lumMod val="95000"/>
                </a:schemeClr>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3" y="3276600"/>
            <a:ext cx="0" cy="0"/>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8045" r="9892"/>
          <a:stretch/>
        </p:blipFill>
        <p:spPr>
          <a:xfrm>
            <a:off x="5257799" y="8496"/>
            <a:ext cx="3886200" cy="805649"/>
          </a:xfrm>
          <a:prstGeom prst="rect">
            <a:avLst/>
          </a:prstGeom>
          <a:ln>
            <a:solidFill>
              <a:schemeClr val="tx1"/>
            </a:solidFill>
          </a:ln>
        </p:spPr>
      </p:pic>
      <p:sp>
        <p:nvSpPr>
          <p:cNvPr id="18" name="TextBox 17">
            <a:extLst>
              <a:ext uri="{FF2B5EF4-FFF2-40B4-BE49-F238E27FC236}">
                <a16:creationId xmlns:a16="http://schemas.microsoft.com/office/drawing/2014/main" xmlns="" id="{527F2D84-62C5-4300-9399-87BCB042E67F}"/>
              </a:ext>
            </a:extLst>
          </p:cNvPr>
          <p:cNvSpPr txBox="1"/>
          <p:nvPr/>
        </p:nvSpPr>
        <p:spPr>
          <a:xfrm>
            <a:off x="406310" y="914400"/>
            <a:ext cx="8432890" cy="338554"/>
          </a:xfrm>
          <a:prstGeom prst="rect">
            <a:avLst/>
          </a:prstGeom>
          <a:noFill/>
        </p:spPr>
        <p:txBody>
          <a:bodyPr wrap="square" rtlCol="0">
            <a:spAutoFit/>
          </a:bodyPr>
          <a:lstStyle/>
          <a:p>
            <a:r>
              <a:rPr lang="en-US" sz="1600" b="1" dirty="0">
                <a:solidFill>
                  <a:schemeClr val="accent1">
                    <a:lumMod val="50000"/>
                  </a:schemeClr>
                </a:solidFill>
              </a:rPr>
              <a:t>Some potential initiatives for other stakeholders are listed below.</a:t>
            </a:r>
          </a:p>
        </p:txBody>
      </p:sp>
      <p:pic>
        <p:nvPicPr>
          <p:cNvPr id="11" name="Picture 10">
            <a:extLst>
              <a:ext uri="{FF2B5EF4-FFF2-40B4-BE49-F238E27FC236}">
                <a16:creationId xmlns:a16="http://schemas.microsoft.com/office/drawing/2014/main" xmlns="" id="{76999D81-632F-404D-B6AF-04C8810BA95A}"/>
              </a:ext>
            </a:extLst>
          </p:cNvPr>
          <p:cNvPicPr>
            <a:picLocks noChangeAspect="1"/>
          </p:cNvPicPr>
          <p:nvPr/>
        </p:nvPicPr>
        <p:blipFill rotWithShape="1">
          <a:blip r:embed="rId3"/>
          <a:srcRect t="13943" b="14071"/>
          <a:stretch/>
        </p:blipFill>
        <p:spPr>
          <a:xfrm>
            <a:off x="5257798" y="-1932"/>
            <a:ext cx="3886202" cy="813919"/>
          </a:xfrm>
          <a:prstGeom prst="rect">
            <a:avLst/>
          </a:prstGeom>
          <a:ln w="19050">
            <a:solidFill>
              <a:srgbClr val="008080"/>
            </a:solidFill>
          </a:ln>
        </p:spPr>
      </p:pic>
      <p:sp>
        <p:nvSpPr>
          <p:cNvPr id="12" name="TextBox 11">
            <a:extLst>
              <a:ext uri="{FF2B5EF4-FFF2-40B4-BE49-F238E27FC236}">
                <a16:creationId xmlns:a16="http://schemas.microsoft.com/office/drawing/2014/main" xmlns="" id="{AA4B67E2-65CA-46C6-9967-6313E589BD16}"/>
              </a:ext>
            </a:extLst>
          </p:cNvPr>
          <p:cNvSpPr txBox="1"/>
          <p:nvPr/>
        </p:nvSpPr>
        <p:spPr>
          <a:xfrm>
            <a:off x="0" y="-29261"/>
            <a:ext cx="5246557" cy="851515"/>
          </a:xfrm>
          <a:prstGeom prst="rect">
            <a:avLst/>
          </a:prstGeom>
          <a:solidFill>
            <a:srgbClr val="006666"/>
          </a:solidFill>
        </p:spPr>
        <p:txBody>
          <a:bodyPr wrap="square" rtlCol="0">
            <a:spAutoFit/>
          </a:bodyPr>
          <a:lstStyle/>
          <a:p>
            <a:pPr marL="225425">
              <a:spcBef>
                <a:spcPts val="400"/>
              </a:spcBef>
              <a:spcAft>
                <a:spcPts val="400"/>
              </a:spcAft>
            </a:pPr>
            <a:endParaRPr lang="en-US" sz="200" b="1" dirty="0">
              <a:solidFill>
                <a:schemeClr val="bg1">
                  <a:lumMod val="95000"/>
                </a:schemeClr>
              </a:solidFill>
            </a:endParaRPr>
          </a:p>
          <a:p>
            <a:pPr marL="225425">
              <a:spcBef>
                <a:spcPts val="1200"/>
              </a:spcBef>
              <a:spcAft>
                <a:spcPts val="0"/>
              </a:spcAft>
            </a:pPr>
            <a:r>
              <a:rPr lang="en-US" sz="1700" b="1" dirty="0">
                <a:solidFill>
                  <a:schemeClr val="bg1">
                    <a:lumMod val="95000"/>
                  </a:schemeClr>
                </a:solidFill>
              </a:rPr>
              <a:t>ASSESSING CAPACITY</a:t>
            </a:r>
          </a:p>
          <a:p>
            <a:pPr marL="225425">
              <a:spcBef>
                <a:spcPts val="200"/>
              </a:spcBef>
              <a:spcAft>
                <a:spcPts val="0"/>
              </a:spcAft>
            </a:pPr>
            <a:endParaRPr lang="en-US" sz="1000" b="1" dirty="0">
              <a:solidFill>
                <a:schemeClr val="bg1">
                  <a:lumMod val="95000"/>
                </a:schemeClr>
              </a:solidFill>
            </a:endParaRPr>
          </a:p>
          <a:p>
            <a:pPr marL="225425">
              <a:spcBef>
                <a:spcPts val="400"/>
              </a:spcBef>
              <a:spcAft>
                <a:spcPts val="1200"/>
              </a:spcAft>
            </a:pPr>
            <a:endParaRPr lang="en-US" sz="200" b="1" dirty="0">
              <a:solidFill>
                <a:schemeClr val="bg1">
                  <a:lumMod val="95000"/>
                </a:schemeClr>
              </a:solidFill>
            </a:endParaRPr>
          </a:p>
        </p:txBody>
      </p:sp>
      <p:sp>
        <p:nvSpPr>
          <p:cNvPr id="13" name="TextBox 12">
            <a:extLst>
              <a:ext uri="{FF2B5EF4-FFF2-40B4-BE49-F238E27FC236}">
                <a16:creationId xmlns:a16="http://schemas.microsoft.com/office/drawing/2014/main" xmlns="" id="{0707CB71-C9DD-4ACD-885D-C799AAC50AAD}"/>
              </a:ext>
            </a:extLst>
          </p:cNvPr>
          <p:cNvSpPr txBox="1"/>
          <p:nvPr/>
        </p:nvSpPr>
        <p:spPr>
          <a:xfrm>
            <a:off x="685800" y="5257800"/>
            <a:ext cx="7924800" cy="584775"/>
          </a:xfrm>
          <a:prstGeom prst="rect">
            <a:avLst/>
          </a:prstGeom>
          <a:noFill/>
        </p:spPr>
        <p:txBody>
          <a:bodyPr wrap="square" rtlCol="0">
            <a:spAutoFit/>
          </a:bodyPr>
          <a:lstStyle/>
          <a:p>
            <a:r>
              <a:rPr lang="en-US" sz="1600" b="1" dirty="0">
                <a:solidFill>
                  <a:schemeClr val="accent1">
                    <a:lumMod val="50000"/>
                  </a:schemeClr>
                </a:solidFill>
              </a:rPr>
              <a:t>Is it reasonable to expect these stakeholders to take action on some or all of these initiatives?</a:t>
            </a:r>
          </a:p>
        </p:txBody>
      </p:sp>
      <p:sp>
        <p:nvSpPr>
          <p:cNvPr id="19" name="TextBox 18">
            <a:extLst>
              <a:ext uri="{FF2B5EF4-FFF2-40B4-BE49-F238E27FC236}">
                <a16:creationId xmlns:a16="http://schemas.microsoft.com/office/drawing/2014/main" xmlns="" id="{5804ED54-874D-4CB2-9B08-C4B4EA3C6FA9}"/>
              </a:ext>
            </a:extLst>
          </p:cNvPr>
          <p:cNvSpPr txBox="1"/>
          <p:nvPr/>
        </p:nvSpPr>
        <p:spPr>
          <a:xfrm>
            <a:off x="1676400" y="5867400"/>
            <a:ext cx="5334000" cy="338554"/>
          </a:xfrm>
          <a:prstGeom prst="rect">
            <a:avLst/>
          </a:prstGeom>
          <a:noFill/>
        </p:spPr>
        <p:txBody>
          <a:bodyPr wrap="square" rtlCol="0">
            <a:spAutoFit/>
          </a:bodyPr>
          <a:lstStyle/>
          <a:p>
            <a:r>
              <a:rPr lang="en-US" sz="1600" b="1" dirty="0">
                <a:solidFill>
                  <a:schemeClr val="accent1">
                    <a:lumMod val="50000"/>
                  </a:schemeClr>
                </a:solidFill>
              </a:rPr>
              <a:t>A. Yes			B. No</a:t>
            </a:r>
          </a:p>
        </p:txBody>
      </p:sp>
      <p:sp>
        <p:nvSpPr>
          <p:cNvPr id="14" name="TextBox 13">
            <a:extLst>
              <a:ext uri="{FF2B5EF4-FFF2-40B4-BE49-F238E27FC236}">
                <a16:creationId xmlns:a16="http://schemas.microsoft.com/office/drawing/2014/main" xmlns="" id="{AEB8A92B-F912-47A6-A291-A5B0DE84CDB7}"/>
              </a:ext>
            </a:extLst>
          </p:cNvPr>
          <p:cNvSpPr txBox="1"/>
          <p:nvPr/>
        </p:nvSpPr>
        <p:spPr>
          <a:xfrm>
            <a:off x="762000" y="1295400"/>
            <a:ext cx="7341704" cy="4154984"/>
          </a:xfrm>
          <a:prstGeom prst="rect">
            <a:avLst/>
          </a:prstGeom>
          <a:noFill/>
        </p:spPr>
        <p:txBody>
          <a:bodyPr wrap="square" rtlCol="0">
            <a:spAutoFit/>
          </a:bodyPr>
          <a:lstStyle/>
          <a:p>
            <a:pPr marL="409575" indent="-285750">
              <a:spcAft>
                <a:spcPts val="600"/>
              </a:spcAft>
              <a:buFont typeface="Wingdings" panose="05000000000000000000" pitchFamily="2" charset="2"/>
              <a:buChar char="§"/>
            </a:pPr>
            <a:r>
              <a:rPr lang="en-US" sz="1400" b="1" i="1" dirty="0"/>
              <a:t>Habitat for Humanity; </a:t>
            </a:r>
            <a:r>
              <a:rPr lang="en-US" sz="1400" b="1" i="1" dirty="0">
                <a:solidFill>
                  <a:schemeClr val="accent1">
                    <a:lumMod val="50000"/>
                  </a:schemeClr>
                </a:solidFill>
              </a:rPr>
              <a:t>producing quality homes at below market prices is critical in the early stages of transformation; expand number of homes built per year; target new homes to align with East Rome Crossing transformation. </a:t>
            </a:r>
            <a:r>
              <a:rPr lang="en-US" sz="1400" b="1" i="1" dirty="0"/>
              <a:t> </a:t>
            </a:r>
          </a:p>
          <a:p>
            <a:pPr marL="409575" indent="-285750">
              <a:spcAft>
                <a:spcPts val="600"/>
              </a:spcAft>
              <a:buFont typeface="Wingdings" panose="05000000000000000000" pitchFamily="2" charset="2"/>
              <a:buChar char="§"/>
            </a:pPr>
            <a:r>
              <a:rPr lang="en-US" sz="1400" b="1" i="1" dirty="0"/>
              <a:t>Rome City Schools; </a:t>
            </a:r>
            <a:r>
              <a:rPr lang="en-US" sz="1400" b="1" i="1" dirty="0">
                <a:solidFill>
                  <a:schemeClr val="accent1">
                    <a:lumMod val="50000"/>
                  </a:schemeClr>
                </a:solidFill>
              </a:rPr>
              <a:t>ensure that students living in East Rome Crossing achieve academic achievement on par with other schools in other neighborhoods.</a:t>
            </a:r>
          </a:p>
          <a:p>
            <a:pPr marL="409575" indent="-285750">
              <a:spcAft>
                <a:spcPts val="600"/>
              </a:spcAft>
              <a:buFont typeface="Wingdings" panose="05000000000000000000" pitchFamily="2" charset="2"/>
              <a:buChar char="§"/>
            </a:pPr>
            <a:r>
              <a:rPr lang="en-US" sz="1400" b="1" i="1" dirty="0"/>
              <a:t>Rome/Floyd County Parks; </a:t>
            </a:r>
            <a:r>
              <a:rPr lang="en-US" sz="1400" b="1" i="1" dirty="0">
                <a:solidFill>
                  <a:schemeClr val="accent1">
                    <a:lumMod val="50000"/>
                  </a:schemeClr>
                </a:solidFill>
              </a:rPr>
              <a:t>turn Banty Jones Park into a premier park.</a:t>
            </a:r>
          </a:p>
          <a:p>
            <a:pPr marL="409575" indent="-285750">
              <a:spcAft>
                <a:spcPts val="600"/>
              </a:spcAft>
              <a:buFont typeface="Wingdings" panose="05000000000000000000" pitchFamily="2" charset="2"/>
              <a:buChar char="§"/>
            </a:pPr>
            <a:r>
              <a:rPr lang="en-US" sz="1400" b="1" i="1" dirty="0"/>
              <a:t>Restoration Rome; </a:t>
            </a:r>
            <a:r>
              <a:rPr lang="en-US" sz="1400" b="1" i="1" dirty="0">
                <a:solidFill>
                  <a:schemeClr val="accent1">
                    <a:lumMod val="50000"/>
                  </a:schemeClr>
                </a:solidFill>
              </a:rPr>
              <a:t>provide a local health clinic available for all residents.</a:t>
            </a:r>
          </a:p>
          <a:p>
            <a:pPr marL="409575" indent="-285750">
              <a:spcAft>
                <a:spcPts val="600"/>
              </a:spcAft>
              <a:buFont typeface="Wingdings" panose="05000000000000000000" pitchFamily="2" charset="2"/>
              <a:buChar char="§"/>
            </a:pPr>
            <a:r>
              <a:rPr lang="en-US" sz="1400" b="1" i="1" dirty="0"/>
              <a:t>Local Homebuilders; </a:t>
            </a:r>
            <a:r>
              <a:rPr lang="en-US" sz="1400" b="1" i="1" dirty="0">
                <a:solidFill>
                  <a:schemeClr val="accent1">
                    <a:lumMod val="50000"/>
                  </a:schemeClr>
                </a:solidFill>
              </a:rPr>
              <a:t>convince them to build custom home or spec home, when conditions are right.</a:t>
            </a:r>
          </a:p>
          <a:p>
            <a:pPr marL="409575" indent="-285750">
              <a:spcAft>
                <a:spcPts val="600"/>
              </a:spcAft>
              <a:buFont typeface="Wingdings" panose="05000000000000000000" pitchFamily="2" charset="2"/>
              <a:buChar char="§"/>
            </a:pPr>
            <a:r>
              <a:rPr lang="en-US" sz="1400" b="1" i="1" dirty="0"/>
              <a:t>Commercial Developers; </a:t>
            </a:r>
            <a:r>
              <a:rPr lang="en-US" sz="1400" b="1" i="1" dirty="0">
                <a:solidFill>
                  <a:schemeClr val="accent1">
                    <a:lumMod val="50000"/>
                  </a:schemeClr>
                </a:solidFill>
              </a:rPr>
              <a:t>build attractive retail.</a:t>
            </a:r>
          </a:p>
          <a:p>
            <a:pPr marL="409575" indent="-285750">
              <a:spcAft>
                <a:spcPts val="600"/>
              </a:spcAft>
              <a:buFont typeface="Wingdings" panose="05000000000000000000" pitchFamily="2" charset="2"/>
              <a:buChar char="§"/>
            </a:pPr>
            <a:r>
              <a:rPr lang="en-US" sz="1400" b="1" i="1" dirty="0"/>
              <a:t>East Rome Crossing Residents &amp; Neighbors; </a:t>
            </a:r>
            <a:r>
              <a:rPr lang="en-US" sz="1400" b="1" i="1" dirty="0">
                <a:solidFill>
                  <a:schemeClr val="accent1">
                    <a:lumMod val="50000"/>
                  </a:schemeClr>
                </a:solidFill>
              </a:rPr>
              <a:t>form a neighborhood association to organize residents to support improvement efforts.</a:t>
            </a:r>
          </a:p>
        </p:txBody>
      </p:sp>
    </p:spTree>
    <p:extLst>
      <p:ext uri="{BB962C8B-B14F-4D97-AF65-F5344CB8AC3E}">
        <p14:creationId xmlns:p14="http://schemas.microsoft.com/office/powerpoint/2010/main" val="71509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1242" y="6449075"/>
            <a:ext cx="9132757" cy="485125"/>
          </a:xfrm>
          <a:solidFill>
            <a:schemeClr val="accent1">
              <a:lumMod val="75000"/>
            </a:schemeClr>
          </a:solidFill>
        </p:spPr>
        <p:txBody>
          <a:bodyPr>
            <a:normAutofit/>
          </a:bodyPr>
          <a:lstStyle/>
          <a:p>
            <a:pPr algn="ctr"/>
            <a:r>
              <a:rPr lang="en-US" altLang="en-US" sz="1400" b="1" dirty="0">
                <a:solidFill>
                  <a:schemeClr val="bg1"/>
                </a:solidFill>
              </a:rPr>
              <a:t>HUD SITE VISIT; JAN. 22/23, 2020 - East Rome Crossing CHOICE NEIGHBORHOOD PLAN</a:t>
            </a:r>
            <a:endParaRPr lang="en-US" altLang="en-US" sz="1400" dirty="0">
              <a:solidFill>
                <a:schemeClr val="bg1"/>
              </a:solidFill>
            </a:endParaRPr>
          </a:p>
        </p:txBody>
      </p:sp>
      <p:sp>
        <p:nvSpPr>
          <p:cNvPr id="2" name="TextBox 1"/>
          <p:cNvSpPr txBox="1"/>
          <p:nvPr/>
        </p:nvSpPr>
        <p:spPr>
          <a:xfrm>
            <a:off x="985984" y="2423936"/>
            <a:ext cx="7010401" cy="1200329"/>
          </a:xfrm>
          <a:prstGeom prst="rect">
            <a:avLst/>
          </a:prstGeom>
          <a:noFill/>
        </p:spPr>
        <p:txBody>
          <a:bodyPr wrap="square" rtlCol="0">
            <a:spAutoFit/>
          </a:bodyPr>
          <a:lstStyle/>
          <a:p>
            <a:pPr algn="ctr"/>
            <a:r>
              <a:rPr lang="en-US" sz="2400" b="1" dirty="0">
                <a:solidFill>
                  <a:schemeClr val="accent1">
                    <a:lumMod val="75000"/>
                  </a:schemeClr>
                </a:solidFill>
              </a:rPr>
              <a:t>VISIONING WORKSHOP </a:t>
            </a:r>
          </a:p>
          <a:p>
            <a:pPr algn="ctr"/>
            <a:r>
              <a:rPr lang="en-US" sz="2400" b="1" dirty="0">
                <a:solidFill>
                  <a:schemeClr val="accent1">
                    <a:lumMod val="75000"/>
                  </a:schemeClr>
                </a:solidFill>
              </a:rPr>
              <a:t>East Rome Crossing </a:t>
            </a:r>
          </a:p>
          <a:p>
            <a:pPr algn="ctr"/>
            <a:r>
              <a:rPr lang="en-US" sz="2400" b="1" dirty="0">
                <a:solidFill>
                  <a:schemeClr val="accent1">
                    <a:lumMod val="75000"/>
                  </a:schemeClr>
                </a:solidFill>
              </a:rPr>
              <a:t>Choice Neighborhoods Plan</a:t>
            </a:r>
          </a:p>
        </p:txBody>
      </p:sp>
      <p:sp>
        <p:nvSpPr>
          <p:cNvPr id="21" name="Title 1">
            <a:extLst>
              <a:ext uri="{FF2B5EF4-FFF2-40B4-BE49-F238E27FC236}">
                <a16:creationId xmlns:a16="http://schemas.microsoft.com/office/drawing/2014/main" xmlns="" id="{029A7325-08ED-489D-B80F-9F1065A09F11}"/>
              </a:ext>
            </a:extLst>
          </p:cNvPr>
          <p:cNvSpPr txBox="1">
            <a:spLocks/>
          </p:cNvSpPr>
          <p:nvPr/>
        </p:nvSpPr>
        <p:spPr>
          <a:xfrm>
            <a:off x="33729" y="6449074"/>
            <a:ext cx="9132757" cy="485125"/>
          </a:xfrm>
          <a:prstGeom prst="rect">
            <a:avLst/>
          </a:prstGeom>
          <a:solidFill>
            <a:schemeClr val="accent1">
              <a:lumMod val="75000"/>
            </a:schemeClr>
          </a:solidFill>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Century Gothic" pitchFamily="34" charset="0"/>
                <a:ea typeface="+mj-ea"/>
                <a:cs typeface="+mj-cs"/>
              </a:defRPr>
            </a:lvl1pPr>
          </a:lstStyle>
          <a:p>
            <a:pPr algn="ctr" fontAlgn="auto">
              <a:spcAft>
                <a:spcPts val="0"/>
              </a:spcAft>
            </a:pPr>
            <a:r>
              <a:rPr lang="en-US" altLang="en-US" sz="1400" b="1" dirty="0">
                <a:solidFill>
                  <a:schemeClr val="bg1"/>
                </a:solidFill>
              </a:rPr>
              <a:t>VISION FOR THE NEIGHBORHOOD - East Rome Crossing CHOICE NEIGHBORHOOD PLAN</a:t>
            </a:r>
            <a:endParaRPr lang="en-US" altLang="en-US" sz="1400" dirty="0">
              <a:solidFill>
                <a:schemeClr val="bg1"/>
              </a:solidFill>
            </a:endParaRPr>
          </a:p>
        </p:txBody>
      </p:sp>
      <p:sp>
        <p:nvSpPr>
          <p:cNvPr id="7" name="TextBox 6">
            <a:extLst>
              <a:ext uri="{FF2B5EF4-FFF2-40B4-BE49-F238E27FC236}">
                <a16:creationId xmlns:a16="http://schemas.microsoft.com/office/drawing/2014/main" xmlns="" id="{362CDA41-5D9B-4A71-9906-22EBA2E41B53}"/>
              </a:ext>
            </a:extLst>
          </p:cNvPr>
          <p:cNvSpPr txBox="1"/>
          <p:nvPr/>
        </p:nvSpPr>
        <p:spPr>
          <a:xfrm>
            <a:off x="1214583" y="1665651"/>
            <a:ext cx="6553201" cy="707886"/>
          </a:xfrm>
          <a:prstGeom prst="rect">
            <a:avLst/>
          </a:prstGeom>
          <a:noFill/>
        </p:spPr>
        <p:txBody>
          <a:bodyPr wrap="square" rtlCol="0">
            <a:spAutoFit/>
          </a:bodyPr>
          <a:lstStyle/>
          <a:p>
            <a:pPr algn="ctr"/>
            <a:r>
              <a:rPr lang="en-US" sz="2000" b="1" dirty="0">
                <a:solidFill>
                  <a:schemeClr val="accent6">
                    <a:lumMod val="75000"/>
                  </a:schemeClr>
                </a:solidFill>
              </a:rPr>
              <a:t>Thank you for helping frame the vision for the East Rome Crossing Neighborhood!</a:t>
            </a:r>
          </a:p>
        </p:txBody>
      </p:sp>
      <p:pic>
        <p:nvPicPr>
          <p:cNvPr id="8" name="Picture 7">
            <a:extLst>
              <a:ext uri="{FF2B5EF4-FFF2-40B4-BE49-F238E27FC236}">
                <a16:creationId xmlns:a16="http://schemas.microsoft.com/office/drawing/2014/main" xmlns="" id="{8DD36722-CF50-433A-86D3-BA5560B09FB6}"/>
              </a:ext>
            </a:extLst>
          </p:cNvPr>
          <p:cNvPicPr>
            <a:picLocks noChangeAspect="1"/>
          </p:cNvPicPr>
          <p:nvPr/>
        </p:nvPicPr>
        <p:blipFill rotWithShape="1">
          <a:blip r:embed="rId2"/>
          <a:srcRect t="13943" b="14071"/>
          <a:stretch/>
        </p:blipFill>
        <p:spPr>
          <a:xfrm>
            <a:off x="1066800" y="51775"/>
            <a:ext cx="7390449" cy="1547842"/>
          </a:xfrm>
          <a:prstGeom prst="rect">
            <a:avLst/>
          </a:prstGeom>
          <a:ln w="19050">
            <a:solidFill>
              <a:srgbClr val="008080"/>
            </a:solidFill>
          </a:ln>
        </p:spPr>
      </p:pic>
      <p:sp>
        <p:nvSpPr>
          <p:cNvPr id="9" name="TextBox 8">
            <a:extLst>
              <a:ext uri="{FF2B5EF4-FFF2-40B4-BE49-F238E27FC236}">
                <a16:creationId xmlns:a16="http://schemas.microsoft.com/office/drawing/2014/main" xmlns="" id="{867773FA-63A2-42F4-8810-96293C29D2C9}"/>
              </a:ext>
            </a:extLst>
          </p:cNvPr>
          <p:cNvSpPr txBox="1"/>
          <p:nvPr/>
        </p:nvSpPr>
        <p:spPr>
          <a:xfrm>
            <a:off x="967681" y="3810000"/>
            <a:ext cx="7025391" cy="1938992"/>
          </a:xfrm>
          <a:prstGeom prst="rect">
            <a:avLst/>
          </a:prstGeom>
          <a:noFill/>
        </p:spPr>
        <p:txBody>
          <a:bodyPr wrap="square" rtlCol="0">
            <a:spAutoFit/>
          </a:bodyPr>
          <a:lstStyle/>
          <a:p>
            <a:pPr algn="ctr"/>
            <a:r>
              <a:rPr lang="en-US" sz="2000" b="1" dirty="0">
                <a:solidFill>
                  <a:schemeClr val="accent1">
                    <a:lumMod val="75000"/>
                  </a:schemeClr>
                </a:solidFill>
              </a:rPr>
              <a:t>NWGHA and City Leaders</a:t>
            </a:r>
          </a:p>
          <a:p>
            <a:pPr algn="ctr"/>
            <a:endParaRPr lang="en-US" sz="2000" b="1" dirty="0">
              <a:solidFill>
                <a:schemeClr val="accent1">
                  <a:lumMod val="75000"/>
                </a:schemeClr>
              </a:solidFill>
            </a:endParaRPr>
          </a:p>
          <a:p>
            <a:pPr algn="ctr"/>
            <a:r>
              <a:rPr lang="en-US" sz="2000" b="1" dirty="0">
                <a:solidFill>
                  <a:schemeClr val="accent1">
                    <a:lumMod val="75000"/>
                  </a:schemeClr>
                </a:solidFill>
              </a:rPr>
              <a:t>May</a:t>
            </a:r>
            <a:r>
              <a:rPr lang="en-US" sz="2000" b="1" baseline="30000" dirty="0">
                <a:solidFill>
                  <a:schemeClr val="accent1">
                    <a:lumMod val="75000"/>
                  </a:schemeClr>
                </a:solidFill>
              </a:rPr>
              <a:t> </a:t>
            </a:r>
            <a:r>
              <a:rPr lang="en-US" sz="2000" b="1" dirty="0">
                <a:solidFill>
                  <a:schemeClr val="accent1">
                    <a:lumMod val="75000"/>
                  </a:schemeClr>
                </a:solidFill>
              </a:rPr>
              <a:t>13</a:t>
            </a:r>
            <a:r>
              <a:rPr lang="en-US" sz="2000" b="1" baseline="30000" dirty="0">
                <a:solidFill>
                  <a:schemeClr val="accent1">
                    <a:lumMod val="75000"/>
                  </a:schemeClr>
                </a:solidFill>
              </a:rPr>
              <a:t>th</a:t>
            </a:r>
            <a:r>
              <a:rPr lang="en-US" sz="2000" b="1" dirty="0">
                <a:solidFill>
                  <a:schemeClr val="accent1">
                    <a:lumMod val="75000"/>
                  </a:schemeClr>
                </a:solidFill>
              </a:rPr>
              <a:t> 2021</a:t>
            </a:r>
          </a:p>
          <a:p>
            <a:pPr marL="509588">
              <a:tabLst>
                <a:tab pos="2459038" algn="l"/>
                <a:tab pos="2743200" algn="l"/>
              </a:tabLst>
            </a:pPr>
            <a:endParaRPr lang="en-US" sz="2000" b="1" dirty="0">
              <a:solidFill>
                <a:schemeClr val="accent1">
                  <a:lumMod val="75000"/>
                </a:schemeClr>
              </a:solidFill>
            </a:endParaRPr>
          </a:p>
          <a:p>
            <a:pPr marL="509588">
              <a:tabLst>
                <a:tab pos="2459038" algn="l"/>
                <a:tab pos="2743200" algn="l"/>
              </a:tabLst>
            </a:pPr>
            <a:r>
              <a:rPr lang="en-US" sz="2000" b="1" dirty="0">
                <a:solidFill>
                  <a:schemeClr val="accent1">
                    <a:lumMod val="75000"/>
                  </a:schemeClr>
                </a:solidFill>
              </a:rPr>
              <a:t>Visioning Presentation Prepared by: </a:t>
            </a:r>
          </a:p>
          <a:p>
            <a:pPr marL="509588"/>
            <a:r>
              <a:rPr lang="en-US" sz="2000" b="1" dirty="0" err="1">
                <a:solidFill>
                  <a:schemeClr val="accent1">
                    <a:lumMod val="75000"/>
                  </a:schemeClr>
                </a:solidFill>
              </a:rPr>
              <a:t>Camiros</a:t>
            </a:r>
            <a:r>
              <a:rPr lang="en-US" sz="2000" b="1" dirty="0">
                <a:solidFill>
                  <a:schemeClr val="accent1">
                    <a:lumMod val="75000"/>
                  </a:schemeClr>
                </a:solidFill>
              </a:rPr>
              <a:t>, Ltd.; Planning Coordinator</a:t>
            </a:r>
          </a:p>
        </p:txBody>
      </p:sp>
    </p:spTree>
    <p:extLst>
      <p:ext uri="{BB962C8B-B14F-4D97-AF65-F5344CB8AC3E}">
        <p14:creationId xmlns:p14="http://schemas.microsoft.com/office/powerpoint/2010/main" val="1253944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20913</TotalTime>
  <Words>2708</Words>
  <Application>Microsoft Office PowerPoint</Application>
  <PresentationFormat>On-screen Show (4:3)</PresentationFormat>
  <Paragraphs>369</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ＭＳ Ｐゴシック</vt:lpstr>
      <vt:lpstr>ＭＳ Ｐゴシック</vt:lpstr>
      <vt:lpstr>Arial</vt:lpstr>
      <vt:lpstr>Calibri</vt:lpstr>
      <vt:lpstr>Century Gothic</vt:lpstr>
      <vt:lpstr>Verdana</vt:lpstr>
      <vt:lpstr>Wingdings</vt:lpstr>
      <vt:lpstr>Office Theme</vt:lpstr>
      <vt:lpstr>HUD SITE VISIT; JAN. 22/23, 2020 - East Rome Crossing CHOICE NEIGHBORHOOD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VISION FOR THE NEIGHBORHOOD - East Rome Crossing CHOICE NEIGHBORHOOD PLAN</vt:lpstr>
      <vt:lpstr>HUD SITE VISIT; JAN. 22/23, 2020 - East Rome Crossing CHOICE NEIGHBORHOOD PLAN</vt:lpstr>
    </vt:vector>
  </TitlesOfParts>
  <Company>Camiros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barry</dc:creator>
  <cp:lastModifiedBy>Bill James</cp:lastModifiedBy>
  <cp:revision>536</cp:revision>
  <cp:lastPrinted>2020-06-10T16:15:23Z</cp:lastPrinted>
  <dcterms:created xsi:type="dcterms:W3CDTF">2003-09-04T19:51:36Z</dcterms:created>
  <dcterms:modified xsi:type="dcterms:W3CDTF">2021-06-24T16:04:01Z</dcterms:modified>
</cp:coreProperties>
</file>